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8" r:id="rId2"/>
    <p:sldId id="295" r:id="rId3"/>
    <p:sldId id="296" r:id="rId4"/>
    <p:sldId id="259" r:id="rId5"/>
    <p:sldId id="260" r:id="rId6"/>
    <p:sldId id="262" r:id="rId7"/>
    <p:sldId id="261" r:id="rId8"/>
    <p:sldId id="263" r:id="rId9"/>
    <p:sldId id="265" r:id="rId10"/>
    <p:sldId id="264" r:id="rId11"/>
    <p:sldId id="266" r:id="rId12"/>
    <p:sldId id="267" r:id="rId13"/>
    <p:sldId id="269" r:id="rId14"/>
    <p:sldId id="268" r:id="rId15"/>
    <p:sldId id="270" r:id="rId16"/>
    <p:sldId id="271" r:id="rId17"/>
    <p:sldId id="272" r:id="rId18"/>
    <p:sldId id="273" r:id="rId19"/>
    <p:sldId id="275" r:id="rId20"/>
    <p:sldId id="276" r:id="rId21"/>
    <p:sldId id="277" r:id="rId22"/>
    <p:sldId id="278" r:id="rId23"/>
    <p:sldId id="279" r:id="rId24"/>
    <p:sldId id="280" r:id="rId25"/>
    <p:sldId id="281" r:id="rId26"/>
    <p:sldId id="297" r:id="rId27"/>
    <p:sldId id="284" r:id="rId28"/>
    <p:sldId id="287" r:id="rId29"/>
    <p:sldId id="286" r:id="rId30"/>
    <p:sldId id="288" r:id="rId31"/>
    <p:sldId id="290" r:id="rId32"/>
    <p:sldId id="291" r:id="rId33"/>
    <p:sldId id="293" r:id="rId34"/>
    <p:sldId id="292" r:id="rId35"/>
    <p:sldId id="294" r:id="rId36"/>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FFCC"/>
    <a:srgbClr val="00CC99"/>
    <a:srgbClr val="FF3399"/>
    <a:srgbClr val="FFEB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9" d="100"/>
          <a:sy n="89" d="100"/>
        </p:scale>
        <p:origin x="-498"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82F134D-8F20-4DB7-BBBA-22A770E534B2}" type="datetimeFigureOut">
              <a:rPr kumimoji="1" lang="ja-JP" altLang="en-US" smtClean="0"/>
              <a:t>2017/10/6</a:t>
            </a:fld>
            <a:endParaRPr kumimoji="1" lang="ja-JP" altLang="en-US"/>
          </a:p>
        </p:txBody>
      </p:sp>
      <p:sp>
        <p:nvSpPr>
          <p:cNvPr id="4" name="フッター プレースホルダー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2E44498-9F68-4BF4-BB7A-9EBD88446021}" type="slidenum">
              <a:rPr kumimoji="1" lang="ja-JP" altLang="en-US" smtClean="0"/>
              <a:t>‹#›</a:t>
            </a:fld>
            <a:endParaRPr kumimoji="1" lang="ja-JP" altLang="en-US"/>
          </a:p>
        </p:txBody>
      </p:sp>
    </p:spTree>
    <p:extLst>
      <p:ext uri="{BB962C8B-B14F-4D97-AF65-F5344CB8AC3E}">
        <p14:creationId xmlns:p14="http://schemas.microsoft.com/office/powerpoint/2010/main" val="279615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78FAEA8-E57F-482F-A325-F989D16A71B9}" type="datetimeFigureOut">
              <a:rPr kumimoji="1" lang="ja-JP" altLang="en-US" smtClean="0"/>
              <a:t>2017/10/6</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E873310-2C7C-4ABF-BD0A-326AD9E76AB9}" type="slidenum">
              <a:rPr kumimoji="1" lang="ja-JP" altLang="en-US" smtClean="0"/>
              <a:t>‹#›</a:t>
            </a:fld>
            <a:endParaRPr kumimoji="1" lang="ja-JP" altLang="en-US"/>
          </a:p>
        </p:txBody>
      </p:sp>
    </p:spTree>
    <p:extLst>
      <p:ext uri="{BB962C8B-B14F-4D97-AF65-F5344CB8AC3E}">
        <p14:creationId xmlns:p14="http://schemas.microsoft.com/office/powerpoint/2010/main" val="230816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◆小冊子</a:t>
            </a:r>
            <a:r>
              <a:rPr kumimoji="1" lang="en-US" altLang="ja-JP" dirty="0" smtClean="0"/>
              <a:t>P1</a:t>
            </a:r>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4</a:t>
            </a:fld>
            <a:endParaRPr kumimoji="1" lang="ja-JP" altLang="en-US"/>
          </a:p>
        </p:txBody>
      </p:sp>
    </p:spTree>
    <p:extLst>
      <p:ext uri="{BB962C8B-B14F-4D97-AF65-F5344CB8AC3E}">
        <p14:creationId xmlns:p14="http://schemas.microsoft.com/office/powerpoint/2010/main" val="3386957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P4</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13</a:t>
            </a:fld>
            <a:endParaRPr kumimoji="1" lang="ja-JP" altLang="en-US"/>
          </a:p>
        </p:txBody>
      </p:sp>
    </p:spTree>
    <p:extLst>
      <p:ext uri="{BB962C8B-B14F-4D97-AF65-F5344CB8AC3E}">
        <p14:creationId xmlns:p14="http://schemas.microsoft.com/office/powerpoint/2010/main" val="3171088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P4</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14</a:t>
            </a:fld>
            <a:endParaRPr kumimoji="1" lang="ja-JP" altLang="en-US"/>
          </a:p>
        </p:txBody>
      </p:sp>
    </p:spTree>
    <p:extLst>
      <p:ext uri="{BB962C8B-B14F-4D97-AF65-F5344CB8AC3E}">
        <p14:creationId xmlns:p14="http://schemas.microsoft.com/office/powerpoint/2010/main" val="3894461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P4</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15</a:t>
            </a:fld>
            <a:endParaRPr kumimoji="1" lang="ja-JP" altLang="en-US"/>
          </a:p>
        </p:txBody>
      </p:sp>
    </p:spTree>
    <p:extLst>
      <p:ext uri="{BB962C8B-B14F-4D97-AF65-F5344CB8AC3E}">
        <p14:creationId xmlns:p14="http://schemas.microsoft.com/office/powerpoint/2010/main" val="3088650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P5</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16</a:t>
            </a:fld>
            <a:endParaRPr kumimoji="1" lang="ja-JP" altLang="en-US"/>
          </a:p>
        </p:txBody>
      </p:sp>
    </p:spTree>
    <p:extLst>
      <p:ext uri="{BB962C8B-B14F-4D97-AF65-F5344CB8AC3E}">
        <p14:creationId xmlns:p14="http://schemas.microsoft.com/office/powerpoint/2010/main" val="994471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P5</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17</a:t>
            </a:fld>
            <a:endParaRPr kumimoji="1" lang="ja-JP" altLang="en-US"/>
          </a:p>
        </p:txBody>
      </p:sp>
    </p:spTree>
    <p:extLst>
      <p:ext uri="{BB962C8B-B14F-4D97-AF65-F5344CB8AC3E}">
        <p14:creationId xmlns:p14="http://schemas.microsoft.com/office/powerpoint/2010/main" val="2493108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P5</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18</a:t>
            </a:fld>
            <a:endParaRPr kumimoji="1" lang="ja-JP" altLang="en-US"/>
          </a:p>
        </p:txBody>
      </p:sp>
    </p:spTree>
    <p:extLst>
      <p:ext uri="{BB962C8B-B14F-4D97-AF65-F5344CB8AC3E}">
        <p14:creationId xmlns:p14="http://schemas.microsoft.com/office/powerpoint/2010/main" val="2869938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P6</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19</a:t>
            </a:fld>
            <a:endParaRPr kumimoji="1" lang="ja-JP" altLang="en-US"/>
          </a:p>
        </p:txBody>
      </p:sp>
    </p:spTree>
    <p:extLst>
      <p:ext uri="{BB962C8B-B14F-4D97-AF65-F5344CB8AC3E}">
        <p14:creationId xmlns:p14="http://schemas.microsoft.com/office/powerpoint/2010/main" val="1048340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P6</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20</a:t>
            </a:fld>
            <a:endParaRPr kumimoji="1" lang="ja-JP" altLang="en-US"/>
          </a:p>
        </p:txBody>
      </p:sp>
    </p:spTree>
    <p:extLst>
      <p:ext uri="{BB962C8B-B14F-4D97-AF65-F5344CB8AC3E}">
        <p14:creationId xmlns:p14="http://schemas.microsoft.com/office/powerpoint/2010/main" val="3830875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P6</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21</a:t>
            </a:fld>
            <a:endParaRPr kumimoji="1" lang="ja-JP" altLang="en-US"/>
          </a:p>
        </p:txBody>
      </p:sp>
    </p:spTree>
    <p:extLst>
      <p:ext uri="{BB962C8B-B14F-4D97-AF65-F5344CB8AC3E}">
        <p14:creationId xmlns:p14="http://schemas.microsoft.com/office/powerpoint/2010/main" val="1424860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P7</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22</a:t>
            </a:fld>
            <a:endParaRPr kumimoji="1" lang="ja-JP" altLang="en-US"/>
          </a:p>
        </p:txBody>
      </p:sp>
    </p:spTree>
    <p:extLst>
      <p:ext uri="{BB962C8B-B14F-4D97-AF65-F5344CB8AC3E}">
        <p14:creationId xmlns:p14="http://schemas.microsoft.com/office/powerpoint/2010/main" val="3417537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P1</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5</a:t>
            </a:fld>
            <a:endParaRPr kumimoji="1" lang="ja-JP" altLang="en-US"/>
          </a:p>
        </p:txBody>
      </p:sp>
    </p:spTree>
    <p:extLst>
      <p:ext uri="{BB962C8B-B14F-4D97-AF65-F5344CB8AC3E}">
        <p14:creationId xmlns:p14="http://schemas.microsoft.com/office/powerpoint/2010/main" val="3666659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P7</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23</a:t>
            </a:fld>
            <a:endParaRPr kumimoji="1" lang="ja-JP" altLang="en-US"/>
          </a:p>
        </p:txBody>
      </p:sp>
    </p:spTree>
    <p:extLst>
      <p:ext uri="{BB962C8B-B14F-4D97-AF65-F5344CB8AC3E}">
        <p14:creationId xmlns:p14="http://schemas.microsoft.com/office/powerpoint/2010/main" val="913906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P8</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24</a:t>
            </a:fld>
            <a:endParaRPr kumimoji="1" lang="ja-JP" altLang="en-US"/>
          </a:p>
        </p:txBody>
      </p:sp>
    </p:spTree>
    <p:extLst>
      <p:ext uri="{BB962C8B-B14F-4D97-AF65-F5344CB8AC3E}">
        <p14:creationId xmlns:p14="http://schemas.microsoft.com/office/powerpoint/2010/main" val="1451696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P8</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25</a:t>
            </a:fld>
            <a:endParaRPr kumimoji="1" lang="ja-JP" altLang="en-US"/>
          </a:p>
        </p:txBody>
      </p:sp>
    </p:spTree>
    <p:extLst>
      <p:ext uri="{BB962C8B-B14F-4D97-AF65-F5344CB8AC3E}">
        <p14:creationId xmlns:p14="http://schemas.microsoft.com/office/powerpoint/2010/main" val="728497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P9</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26</a:t>
            </a:fld>
            <a:endParaRPr kumimoji="1" lang="ja-JP" altLang="en-US"/>
          </a:p>
        </p:txBody>
      </p:sp>
    </p:spTree>
    <p:extLst>
      <p:ext uri="{BB962C8B-B14F-4D97-AF65-F5344CB8AC3E}">
        <p14:creationId xmlns:p14="http://schemas.microsoft.com/office/powerpoint/2010/main" val="3776306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P9</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27</a:t>
            </a:fld>
            <a:endParaRPr kumimoji="1" lang="ja-JP" altLang="en-US"/>
          </a:p>
        </p:txBody>
      </p:sp>
    </p:spTree>
    <p:extLst>
      <p:ext uri="{BB962C8B-B14F-4D97-AF65-F5344CB8AC3E}">
        <p14:creationId xmlns:p14="http://schemas.microsoft.com/office/powerpoint/2010/main" val="1475606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P10</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28</a:t>
            </a:fld>
            <a:endParaRPr kumimoji="1" lang="ja-JP" altLang="en-US"/>
          </a:p>
        </p:txBody>
      </p:sp>
    </p:spTree>
    <p:extLst>
      <p:ext uri="{BB962C8B-B14F-4D97-AF65-F5344CB8AC3E}">
        <p14:creationId xmlns:p14="http://schemas.microsoft.com/office/powerpoint/2010/main" val="2360944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P11</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29</a:t>
            </a:fld>
            <a:endParaRPr kumimoji="1" lang="ja-JP" altLang="en-US"/>
          </a:p>
        </p:txBody>
      </p:sp>
    </p:spTree>
    <p:extLst>
      <p:ext uri="{BB962C8B-B14F-4D97-AF65-F5344CB8AC3E}">
        <p14:creationId xmlns:p14="http://schemas.microsoft.com/office/powerpoint/2010/main" val="2308287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P11</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30</a:t>
            </a:fld>
            <a:endParaRPr kumimoji="1" lang="ja-JP" altLang="en-US"/>
          </a:p>
        </p:txBody>
      </p:sp>
    </p:spTree>
    <p:extLst>
      <p:ext uri="{BB962C8B-B14F-4D97-AF65-F5344CB8AC3E}">
        <p14:creationId xmlns:p14="http://schemas.microsoft.com/office/powerpoint/2010/main" val="1432062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P12</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31</a:t>
            </a:fld>
            <a:endParaRPr kumimoji="1" lang="ja-JP" altLang="en-US"/>
          </a:p>
        </p:txBody>
      </p:sp>
    </p:spTree>
    <p:extLst>
      <p:ext uri="{BB962C8B-B14F-4D97-AF65-F5344CB8AC3E}">
        <p14:creationId xmlns:p14="http://schemas.microsoft.com/office/powerpoint/2010/main" val="3439775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P12</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32</a:t>
            </a:fld>
            <a:endParaRPr kumimoji="1" lang="ja-JP" altLang="en-US"/>
          </a:p>
        </p:txBody>
      </p:sp>
    </p:spTree>
    <p:extLst>
      <p:ext uri="{BB962C8B-B14F-4D97-AF65-F5344CB8AC3E}">
        <p14:creationId xmlns:p14="http://schemas.microsoft.com/office/powerpoint/2010/main" val="3555878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P1</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6</a:t>
            </a:fld>
            <a:endParaRPr kumimoji="1" lang="ja-JP" altLang="en-US"/>
          </a:p>
        </p:txBody>
      </p:sp>
    </p:spTree>
    <p:extLst>
      <p:ext uri="{BB962C8B-B14F-4D97-AF65-F5344CB8AC3E}">
        <p14:creationId xmlns:p14="http://schemas.microsoft.com/office/powerpoint/2010/main" val="2873135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P11</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33</a:t>
            </a:fld>
            <a:endParaRPr kumimoji="1" lang="ja-JP" altLang="en-US"/>
          </a:p>
        </p:txBody>
      </p:sp>
    </p:spTree>
    <p:extLst>
      <p:ext uri="{BB962C8B-B14F-4D97-AF65-F5344CB8AC3E}">
        <p14:creationId xmlns:p14="http://schemas.microsoft.com/office/powerpoint/2010/main" val="916758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P12</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34</a:t>
            </a:fld>
            <a:endParaRPr kumimoji="1" lang="ja-JP" altLang="en-US"/>
          </a:p>
        </p:txBody>
      </p:sp>
    </p:spTree>
    <p:extLst>
      <p:ext uri="{BB962C8B-B14F-4D97-AF65-F5344CB8AC3E}">
        <p14:creationId xmlns:p14="http://schemas.microsoft.com/office/powerpoint/2010/main" val="3784547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P13</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35</a:t>
            </a:fld>
            <a:endParaRPr kumimoji="1" lang="ja-JP" altLang="en-US"/>
          </a:p>
        </p:txBody>
      </p:sp>
    </p:spTree>
    <p:extLst>
      <p:ext uri="{BB962C8B-B14F-4D97-AF65-F5344CB8AC3E}">
        <p14:creationId xmlns:p14="http://schemas.microsoft.com/office/powerpoint/2010/main" val="391574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P2</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7</a:t>
            </a:fld>
            <a:endParaRPr kumimoji="1" lang="ja-JP" altLang="en-US"/>
          </a:p>
        </p:txBody>
      </p:sp>
    </p:spTree>
    <p:extLst>
      <p:ext uri="{BB962C8B-B14F-4D97-AF65-F5344CB8AC3E}">
        <p14:creationId xmlns:p14="http://schemas.microsoft.com/office/powerpoint/2010/main" val="4030037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P2</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8</a:t>
            </a:fld>
            <a:endParaRPr kumimoji="1" lang="ja-JP" altLang="en-US"/>
          </a:p>
        </p:txBody>
      </p:sp>
    </p:spTree>
    <p:extLst>
      <p:ext uri="{BB962C8B-B14F-4D97-AF65-F5344CB8AC3E}">
        <p14:creationId xmlns:p14="http://schemas.microsoft.com/office/powerpoint/2010/main" val="65478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P2</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9</a:t>
            </a:fld>
            <a:endParaRPr kumimoji="1" lang="ja-JP" altLang="en-US"/>
          </a:p>
        </p:txBody>
      </p:sp>
    </p:spTree>
    <p:extLst>
      <p:ext uri="{BB962C8B-B14F-4D97-AF65-F5344CB8AC3E}">
        <p14:creationId xmlns:p14="http://schemas.microsoft.com/office/powerpoint/2010/main" val="544680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P3</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10</a:t>
            </a:fld>
            <a:endParaRPr kumimoji="1" lang="ja-JP" altLang="en-US"/>
          </a:p>
        </p:txBody>
      </p:sp>
    </p:spTree>
    <p:extLst>
      <p:ext uri="{BB962C8B-B14F-4D97-AF65-F5344CB8AC3E}">
        <p14:creationId xmlns:p14="http://schemas.microsoft.com/office/powerpoint/2010/main" val="2034952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P3</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11</a:t>
            </a:fld>
            <a:endParaRPr kumimoji="1" lang="ja-JP" altLang="en-US"/>
          </a:p>
        </p:txBody>
      </p:sp>
    </p:spTree>
    <p:extLst>
      <p:ext uri="{BB962C8B-B14F-4D97-AF65-F5344CB8AC3E}">
        <p14:creationId xmlns:p14="http://schemas.microsoft.com/office/powerpoint/2010/main" val="2817736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◆小冊子</a:t>
            </a:r>
            <a:r>
              <a:rPr kumimoji="1" lang="en-US" altLang="ja-JP" dirty="0" smtClean="0"/>
              <a:t>P4</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873310-2C7C-4ABF-BD0A-326AD9E76AB9}" type="slidenum">
              <a:rPr kumimoji="1" lang="ja-JP" altLang="en-US" smtClean="0"/>
              <a:t>12</a:t>
            </a:fld>
            <a:endParaRPr kumimoji="1" lang="ja-JP" altLang="en-US"/>
          </a:p>
        </p:txBody>
      </p:sp>
    </p:spTree>
    <p:extLst>
      <p:ext uri="{BB962C8B-B14F-4D97-AF65-F5344CB8AC3E}">
        <p14:creationId xmlns:p14="http://schemas.microsoft.com/office/powerpoint/2010/main" val="1794802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2B9322A-7F94-412E-A837-4043AFE66683}" type="datetimeFigureOut">
              <a:rPr kumimoji="1" lang="ja-JP" altLang="en-US" smtClean="0"/>
              <a:t>2017/10/6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3D77EB-0331-4CC4-B972-C132F2194860}" type="slidenum">
              <a:rPr kumimoji="1" lang="ja-JP" altLang="en-US" smtClean="0"/>
              <a:t>‹#›</a:t>
            </a:fld>
            <a:endParaRPr kumimoji="1" lang="ja-JP" altLang="en-US"/>
          </a:p>
        </p:txBody>
      </p:sp>
    </p:spTree>
    <p:extLst>
      <p:ext uri="{BB962C8B-B14F-4D97-AF65-F5344CB8AC3E}">
        <p14:creationId xmlns:p14="http://schemas.microsoft.com/office/powerpoint/2010/main" val="29747833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B9322A-7F94-412E-A837-4043AFE66683}" type="datetimeFigureOut">
              <a:rPr kumimoji="1" lang="ja-JP" altLang="en-US" smtClean="0"/>
              <a:t>2017/10/6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3D77EB-0331-4CC4-B972-C132F2194860}" type="slidenum">
              <a:rPr kumimoji="1" lang="ja-JP" altLang="en-US" smtClean="0"/>
              <a:t>‹#›</a:t>
            </a:fld>
            <a:endParaRPr kumimoji="1" lang="ja-JP" altLang="en-US"/>
          </a:p>
        </p:txBody>
      </p:sp>
    </p:spTree>
    <p:extLst>
      <p:ext uri="{BB962C8B-B14F-4D97-AF65-F5344CB8AC3E}">
        <p14:creationId xmlns:p14="http://schemas.microsoft.com/office/powerpoint/2010/main" val="135207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B9322A-7F94-412E-A837-4043AFE66683}" type="datetimeFigureOut">
              <a:rPr kumimoji="1" lang="ja-JP" altLang="en-US" smtClean="0"/>
              <a:t>2017/10/6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3D77EB-0331-4CC4-B972-C132F2194860}" type="slidenum">
              <a:rPr kumimoji="1" lang="ja-JP" altLang="en-US" smtClean="0"/>
              <a:t>‹#›</a:t>
            </a:fld>
            <a:endParaRPr kumimoji="1" lang="ja-JP" altLang="en-US"/>
          </a:p>
        </p:txBody>
      </p:sp>
    </p:spTree>
    <p:extLst>
      <p:ext uri="{BB962C8B-B14F-4D97-AF65-F5344CB8AC3E}">
        <p14:creationId xmlns:p14="http://schemas.microsoft.com/office/powerpoint/2010/main" val="22129628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00B0F0"/>
                </a:solidFill>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92B9322A-7F94-412E-A837-4043AFE66683}" type="datetimeFigureOut">
              <a:rPr kumimoji="1" lang="ja-JP" altLang="en-US" smtClean="0"/>
              <a:t>2017/10/6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3D77EB-0331-4CC4-B972-C132F2194860}" type="slidenum">
              <a:rPr kumimoji="1" lang="ja-JP" altLang="en-US" smtClean="0"/>
              <a:t>‹#›</a:t>
            </a:fld>
            <a:endParaRPr kumimoji="1" lang="ja-JP" altLang="en-US"/>
          </a:p>
        </p:txBody>
      </p:sp>
    </p:spTree>
    <p:extLst>
      <p:ext uri="{BB962C8B-B14F-4D97-AF65-F5344CB8AC3E}">
        <p14:creationId xmlns:p14="http://schemas.microsoft.com/office/powerpoint/2010/main" val="24547673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2B9322A-7F94-412E-A837-4043AFE66683}" type="datetimeFigureOut">
              <a:rPr kumimoji="1" lang="ja-JP" altLang="en-US" smtClean="0"/>
              <a:t>2017/10/6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3D77EB-0331-4CC4-B972-C132F2194860}" type="slidenum">
              <a:rPr kumimoji="1" lang="ja-JP" altLang="en-US" smtClean="0"/>
              <a:t>‹#›</a:t>
            </a:fld>
            <a:endParaRPr kumimoji="1" lang="ja-JP" altLang="en-US"/>
          </a:p>
        </p:txBody>
      </p:sp>
    </p:spTree>
    <p:extLst>
      <p:ext uri="{BB962C8B-B14F-4D97-AF65-F5344CB8AC3E}">
        <p14:creationId xmlns:p14="http://schemas.microsoft.com/office/powerpoint/2010/main" val="39901435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2B9322A-7F94-412E-A837-4043AFE66683}" type="datetimeFigureOut">
              <a:rPr kumimoji="1" lang="ja-JP" altLang="en-US" smtClean="0"/>
              <a:t>2017/10/6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3D77EB-0331-4CC4-B972-C132F2194860}" type="slidenum">
              <a:rPr kumimoji="1" lang="ja-JP" altLang="en-US" smtClean="0"/>
              <a:t>‹#›</a:t>
            </a:fld>
            <a:endParaRPr kumimoji="1" lang="ja-JP" altLang="en-US"/>
          </a:p>
        </p:txBody>
      </p:sp>
    </p:spTree>
    <p:extLst>
      <p:ext uri="{BB962C8B-B14F-4D97-AF65-F5344CB8AC3E}">
        <p14:creationId xmlns:p14="http://schemas.microsoft.com/office/powerpoint/2010/main" val="19486693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2B9322A-7F94-412E-A837-4043AFE66683}" type="datetimeFigureOut">
              <a:rPr kumimoji="1" lang="ja-JP" altLang="en-US" smtClean="0"/>
              <a:t>2017/10/6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33D77EB-0331-4CC4-B972-C132F2194860}" type="slidenum">
              <a:rPr kumimoji="1" lang="ja-JP" altLang="en-US" smtClean="0"/>
              <a:t>‹#›</a:t>
            </a:fld>
            <a:endParaRPr kumimoji="1" lang="ja-JP" altLang="en-US"/>
          </a:p>
        </p:txBody>
      </p:sp>
    </p:spTree>
    <p:extLst>
      <p:ext uri="{BB962C8B-B14F-4D97-AF65-F5344CB8AC3E}">
        <p14:creationId xmlns:p14="http://schemas.microsoft.com/office/powerpoint/2010/main" val="16148188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2B9322A-7F94-412E-A837-4043AFE66683}" type="datetimeFigureOut">
              <a:rPr kumimoji="1" lang="ja-JP" altLang="en-US" smtClean="0"/>
              <a:t>2017/10/6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33D77EB-0331-4CC4-B972-C132F2194860}" type="slidenum">
              <a:rPr kumimoji="1" lang="ja-JP" altLang="en-US" smtClean="0"/>
              <a:t>‹#›</a:t>
            </a:fld>
            <a:endParaRPr kumimoji="1" lang="ja-JP" altLang="en-US"/>
          </a:p>
        </p:txBody>
      </p:sp>
    </p:spTree>
    <p:extLst>
      <p:ext uri="{BB962C8B-B14F-4D97-AF65-F5344CB8AC3E}">
        <p14:creationId xmlns:p14="http://schemas.microsoft.com/office/powerpoint/2010/main" val="243789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2B9322A-7F94-412E-A837-4043AFE66683}" type="datetimeFigureOut">
              <a:rPr kumimoji="1" lang="ja-JP" altLang="en-US" smtClean="0"/>
              <a:t>2017/10/6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133D77EB-0331-4CC4-B972-C132F2194860}" type="slidenum">
              <a:rPr kumimoji="1" lang="ja-JP" altLang="en-US" smtClean="0"/>
              <a:t>‹#›</a:t>
            </a:fld>
            <a:endParaRPr kumimoji="1" lang="ja-JP" altLang="en-US"/>
          </a:p>
        </p:txBody>
      </p:sp>
    </p:spTree>
    <p:extLst>
      <p:ext uri="{BB962C8B-B14F-4D97-AF65-F5344CB8AC3E}">
        <p14:creationId xmlns:p14="http://schemas.microsoft.com/office/powerpoint/2010/main" val="11067264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2B9322A-7F94-412E-A837-4043AFE66683}" type="datetimeFigureOut">
              <a:rPr kumimoji="1" lang="ja-JP" altLang="en-US" smtClean="0"/>
              <a:t>2017/10/6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3D77EB-0331-4CC4-B972-C132F2194860}" type="slidenum">
              <a:rPr kumimoji="1" lang="ja-JP" altLang="en-US" smtClean="0"/>
              <a:t>‹#›</a:t>
            </a:fld>
            <a:endParaRPr kumimoji="1" lang="ja-JP" altLang="en-US"/>
          </a:p>
        </p:txBody>
      </p:sp>
    </p:spTree>
    <p:extLst>
      <p:ext uri="{BB962C8B-B14F-4D97-AF65-F5344CB8AC3E}">
        <p14:creationId xmlns:p14="http://schemas.microsoft.com/office/powerpoint/2010/main" val="2835620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2B9322A-7F94-412E-A837-4043AFE66683}" type="datetimeFigureOut">
              <a:rPr kumimoji="1" lang="ja-JP" altLang="en-US" smtClean="0"/>
              <a:t>2017/10/6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3D77EB-0331-4CC4-B972-C132F2194860}" type="slidenum">
              <a:rPr kumimoji="1" lang="ja-JP" altLang="en-US" smtClean="0"/>
              <a:t>‹#›</a:t>
            </a:fld>
            <a:endParaRPr kumimoji="1" lang="ja-JP" altLang="en-US"/>
          </a:p>
        </p:txBody>
      </p:sp>
    </p:spTree>
    <p:extLst>
      <p:ext uri="{BB962C8B-B14F-4D97-AF65-F5344CB8AC3E}">
        <p14:creationId xmlns:p14="http://schemas.microsoft.com/office/powerpoint/2010/main" val="213694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9322A-7F94-412E-A837-4043AFE66683}" type="datetimeFigureOut">
              <a:rPr kumimoji="1" lang="ja-JP" altLang="en-US" smtClean="0"/>
              <a:t>2017/10/6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D77EB-0331-4CC4-B972-C132F2194860}" type="slidenum">
              <a:rPr kumimoji="1" lang="ja-JP" altLang="en-US" smtClean="0"/>
              <a:t>‹#›</a:t>
            </a:fld>
            <a:endParaRPr kumimoji="1" lang="ja-JP" altLang="en-US"/>
          </a:p>
        </p:txBody>
      </p:sp>
      <p:sp>
        <p:nvSpPr>
          <p:cNvPr id="8" name="テキスト ボックス 7"/>
          <p:cNvSpPr txBox="1"/>
          <p:nvPr userDrawn="1"/>
        </p:nvSpPr>
        <p:spPr>
          <a:xfrm>
            <a:off x="4572000" y="6597352"/>
            <a:ext cx="4560864" cy="253916"/>
          </a:xfrm>
          <a:prstGeom prst="rect">
            <a:avLst/>
          </a:prstGeom>
          <a:noFill/>
        </p:spPr>
        <p:txBody>
          <a:bodyPr wrap="none" rtlCol="0">
            <a:spAutoFit/>
          </a:bodyPr>
          <a:lstStyle/>
          <a:p>
            <a:r>
              <a:rPr kumimoji="1" lang="ja-JP" altLang="en-US" sz="1050" dirty="0" smtClean="0">
                <a:solidFill>
                  <a:schemeClr val="tx1">
                    <a:lumMod val="75000"/>
                    <a:lumOff val="25000"/>
                  </a:schemeClr>
                </a:solidFill>
              </a:rPr>
              <a:t>公益社団法人 日本薬剤師会　＆　一般社団法人</a:t>
            </a:r>
            <a:r>
              <a:rPr kumimoji="1" lang="ja-JP" altLang="en-US" sz="1050" baseline="0" dirty="0" smtClean="0">
                <a:solidFill>
                  <a:schemeClr val="tx1">
                    <a:lumMod val="75000"/>
                    <a:lumOff val="25000"/>
                  </a:schemeClr>
                </a:solidFill>
              </a:rPr>
              <a:t> </a:t>
            </a:r>
            <a:r>
              <a:rPr kumimoji="1" lang="ja-JP" altLang="en-US" sz="1050" dirty="0" smtClean="0">
                <a:solidFill>
                  <a:schemeClr val="tx1">
                    <a:lumMod val="75000"/>
                    <a:lumOff val="25000"/>
                  </a:schemeClr>
                </a:solidFill>
              </a:rPr>
              <a:t>くすりの適正使用協議会</a:t>
            </a:r>
            <a:endParaRPr kumimoji="1" lang="en-US" altLang="ja-JP" sz="1050" dirty="0" smtClean="0">
              <a:solidFill>
                <a:schemeClr val="tx1">
                  <a:lumMod val="75000"/>
                  <a:lumOff val="25000"/>
                </a:schemeClr>
              </a:solidFill>
            </a:endParaRPr>
          </a:p>
        </p:txBody>
      </p:sp>
      <p:pic>
        <p:nvPicPr>
          <p:cNvPr id="11"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226150"/>
            <a:ext cx="470588" cy="6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234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0.png"/><Relationship Id="rId4" Type="http://schemas.microsoft.com/office/2007/relationships/hdphoto" Target="../media/hdphoto11.wdp"/></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12.wdp"/><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2.png"/><Relationship Id="rId7" Type="http://schemas.microsoft.com/office/2007/relationships/hdphoto" Target="../media/hdphoto14.wdp"/><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png"/><Relationship Id="rId11" Type="http://schemas.microsoft.com/office/2007/relationships/hdphoto" Target="../media/hdphoto16.wdp"/><Relationship Id="rId5" Type="http://schemas.microsoft.com/office/2007/relationships/hdphoto" Target="../media/hdphoto13.wdp"/><Relationship Id="rId10" Type="http://schemas.openxmlformats.org/officeDocument/2006/relationships/image" Target="../media/image32.png"/><Relationship Id="rId4" Type="http://schemas.openxmlformats.org/officeDocument/2006/relationships/image" Target="../media/image29.png"/><Relationship Id="rId9" Type="http://schemas.microsoft.com/office/2007/relationships/hdphoto" Target="../media/hdphoto15.wdp"/></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5.wdp"/></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microsoft.com/office/2007/relationships/hdphoto" Target="../media/hdphoto17.wdp"/><Relationship Id="rId9"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5.wdp"/></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7.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6.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879" y="1421929"/>
            <a:ext cx="7199313" cy="3951287"/>
          </a:xfrm>
          <a:prstGeom prst="rect">
            <a:avLst/>
          </a:prstGeom>
          <a:solidFill>
            <a:schemeClr val="bg1"/>
          </a:solidFill>
          <a:ln>
            <a:noFill/>
          </a:ln>
          <a:effec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777735"/>
            <a:ext cx="1811337"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76903">
            <a:off x="6083408" y="256335"/>
            <a:ext cx="1156154" cy="1579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934" b="100000" l="302" r="93213">
                        <a14:foregroundMark x1="61538" y1="26755" x2="61538" y2="26755"/>
                        <a14:foregroundMark x1="62896" y1="16026" x2="62896" y2="16026"/>
                      </a14:backgroundRemoval>
                    </a14:imgEffect>
                  </a14:imgLayer>
                </a14:imgProps>
              </a:ext>
              <a:ext uri="{28A0092B-C50C-407E-A947-70E740481C1C}">
                <a14:useLocalDpi xmlns:a14="http://schemas.microsoft.com/office/drawing/2010/main" val="0"/>
              </a:ext>
            </a:extLst>
          </a:blip>
          <a:srcRect/>
          <a:stretch>
            <a:fillRect/>
          </a:stretch>
        </p:blipFill>
        <p:spPr bwMode="auto">
          <a:xfrm>
            <a:off x="7641876" y="2296497"/>
            <a:ext cx="1296144" cy="147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149" b="98424" l="0" r="99819">
                        <a14:foregroundMark x1="57581" y1="38109" x2="57581" y2="38109"/>
                        <a14:foregroundMark x1="72022" y1="36676" x2="72022" y2="36676"/>
                        <a14:foregroundMark x1="72202" y1="30946" x2="72202" y2="30946"/>
                        <a14:foregroundMark x1="86643" y1="20917" x2="86643" y2="20917"/>
                        <a14:foregroundMark x1="92419" y1="25501" x2="92419" y2="25501"/>
                        <a14:foregroundMark x1="70758" y1="47278" x2="70758" y2="47278"/>
                        <a14:foregroundMark x1="35560" y1="13324" x2="35560" y2="13324"/>
                        <a14:foregroundMark x1="23105" y1="19341" x2="23105" y2="19341"/>
                        <a14:foregroundMark x1="24188" y1="23926" x2="24188" y2="23926"/>
                        <a14:foregroundMark x1="24729" y1="25645" x2="24729" y2="25645"/>
                        <a14:foregroundMark x1="28700" y1="19484" x2="28700" y2="19484"/>
                        <a14:foregroundMark x1="27617" y1="20630" x2="27617" y2="20630"/>
                        <a14:foregroundMark x1="19495" y1="16332" x2="19495" y2="16332"/>
                        <a14:foregroundMark x1="18953" y1="22779" x2="18953" y2="22779"/>
                        <a14:foregroundMark x1="17690" y1="27507" x2="17690" y2="27507"/>
                        <a14:foregroundMark x1="15162" y1="28223" x2="15162" y2="28223"/>
                      </a14:backgroundRemoval>
                    </a14:imgEffect>
                  </a14:imgLayer>
                </a14:imgProps>
              </a:ext>
              <a:ext uri="{28A0092B-C50C-407E-A947-70E740481C1C}">
                <a14:useLocalDpi xmlns:a14="http://schemas.microsoft.com/office/drawing/2010/main" val="0"/>
              </a:ext>
            </a:extLst>
          </a:blip>
          <a:srcRect/>
          <a:stretch>
            <a:fillRect/>
          </a:stretch>
        </p:blipFill>
        <p:spPr bwMode="auto">
          <a:xfrm rot="20572773">
            <a:off x="1032605" y="5018915"/>
            <a:ext cx="1255539" cy="158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89" b="100000" l="0" r="100000">
                        <a14:foregroundMark x1="24840" y1="30016" x2="24840" y2="30016"/>
                        <a14:foregroundMark x1="72276" y1="36858" x2="72276" y2="36858"/>
                        <a14:foregroundMark x1="77244" y1="37947" x2="77244" y2="37947"/>
                        <a14:foregroundMark x1="84295" y1="30327" x2="84295" y2="30327"/>
                        <a14:foregroundMark x1="73397" y1="27838" x2="73397" y2="27838"/>
                        <a14:foregroundMark x1="18750" y1="8709" x2="18750" y2="8709"/>
                        <a14:foregroundMark x1="11538" y1="28305" x2="11538" y2="28305"/>
                        <a14:foregroundMark x1="12019" y1="40902" x2="12019" y2="40902"/>
                        <a14:foregroundMark x1="13301" y1="40591" x2="13301" y2="40591"/>
                        <a14:foregroundMark x1="20032" y1="29082" x2="20032" y2="29082"/>
                        <a14:foregroundMark x1="13141" y1="25661" x2="13141" y2="25661"/>
                        <a14:foregroundMark x1="28045" y1="30016" x2="28045" y2="30016"/>
                        <a14:foregroundMark x1="30929" y1="30949" x2="30929" y2="30949"/>
                        <a14:foregroundMark x1="33654" y1="31571" x2="33654" y2="31571"/>
                        <a14:foregroundMark x1="36859" y1="31882" x2="36859" y2="31882"/>
                        <a14:foregroundMark x1="33814" y1="45257" x2="33814" y2="45257"/>
                        <a14:foregroundMark x1="30609" y1="43546" x2="30609" y2="43546"/>
                        <a14:foregroundMark x1="28686" y1="43701" x2="28686" y2="43701"/>
                        <a14:foregroundMark x1="25160" y1="42768" x2="25160" y2="42768"/>
                        <a14:foregroundMark x1="12500" y1="49456" x2="12500" y2="49456"/>
                        <a14:foregroundMark x1="10577" y1="49456" x2="10577" y2="49456"/>
                        <a14:foregroundMark x1="6250" y1="47745" x2="6250" y2="47745"/>
                      </a14:backgroundRemoval>
                    </a14:imgEffect>
                  </a14:imgLayer>
                </a14:imgProps>
              </a:ext>
              <a:ext uri="{28A0092B-C50C-407E-A947-70E740481C1C}">
                <a14:useLocalDpi xmlns:a14="http://schemas.microsoft.com/office/drawing/2010/main" val="0"/>
              </a:ext>
            </a:extLst>
          </a:blip>
          <a:srcRect/>
          <a:stretch>
            <a:fillRect/>
          </a:stretch>
        </p:blipFill>
        <p:spPr bwMode="auto">
          <a:xfrm rot="701460">
            <a:off x="134776" y="425384"/>
            <a:ext cx="1912958" cy="1971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4" name="Picture 6"/>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1389" r="100000">
                        <a14:foregroundMark x1="42208" y1="41570" x2="42208" y2="41570"/>
                        <a14:foregroundMark x1="41558" y1="25000" x2="41558" y2="25000"/>
                        <a14:foregroundMark x1="47078" y1="27907" x2="47078" y2="27907"/>
                        <a14:foregroundMark x1="58766" y1="22674" x2="58766" y2="22674"/>
                        <a14:foregroundMark x1="5844" y1="44186" x2="5844" y2="44186"/>
                        <a14:foregroundMark x1="9091" y1="32558" x2="9091" y2="32558"/>
                        <a14:foregroundMark x1="22403" y1="26453" x2="22403" y2="26453"/>
                        <a14:foregroundMark x1="84091" y1="22674" x2="84091" y2="22674"/>
                        <a14:foregroundMark x1="86688" y1="28488" x2="86688" y2="28488"/>
                        <a14:foregroundMark x1="90909" y1="38081" x2="90909" y2="38081"/>
                        <a14:foregroundMark x1="48958" y1="35404" x2="48958" y2="35404"/>
                      </a14:backgroundRemoval>
                    </a14:imgEffect>
                  </a14:imgLayer>
                </a14:imgProps>
              </a:ext>
              <a:ext uri="{28A0092B-C50C-407E-A947-70E740481C1C}">
                <a14:useLocalDpi xmlns:a14="http://schemas.microsoft.com/office/drawing/2010/main" val="0"/>
              </a:ext>
            </a:extLst>
          </a:blip>
          <a:srcRect/>
          <a:stretch>
            <a:fillRect/>
          </a:stretch>
        </p:blipFill>
        <p:spPr bwMode="auto">
          <a:xfrm>
            <a:off x="85261" y="2911339"/>
            <a:ext cx="1196613" cy="1336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137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700"/>
          <a:stretch/>
        </p:blipFill>
        <p:spPr bwMode="auto">
          <a:xfrm>
            <a:off x="1009452" y="116632"/>
            <a:ext cx="6946924" cy="6186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1805581" y="6258798"/>
            <a:ext cx="5514651" cy="338554"/>
          </a:xfrm>
          <a:prstGeom prst="rect">
            <a:avLst/>
          </a:prstGeom>
          <a:noFill/>
        </p:spPr>
        <p:txBody>
          <a:bodyPr wrap="none" rtlCol="0">
            <a:spAutoFit/>
          </a:bodyPr>
          <a:lstStyle/>
          <a:p>
            <a:pPr algn="ctr"/>
            <a:r>
              <a:rPr kumimoji="1" lang="ja-JP" altLang="en-US" sz="1600" dirty="0" smtClean="0">
                <a:solidFill>
                  <a:schemeClr val="tx1">
                    <a:lumMod val="75000"/>
                    <a:lumOff val="25000"/>
                  </a:schemeClr>
                </a:solidFill>
              </a:rPr>
              <a:t>乗り物酔いのくすりでは、副作用として眠気が起きることもあります。</a:t>
            </a:r>
            <a:endParaRPr kumimoji="1" lang="ja-JP" altLang="en-US" sz="1600" dirty="0">
              <a:solidFill>
                <a:schemeClr val="tx1">
                  <a:lumMod val="75000"/>
                  <a:lumOff val="25000"/>
                </a:schemeClr>
              </a:solidFill>
            </a:endParaRPr>
          </a:p>
        </p:txBody>
      </p:sp>
    </p:spTree>
    <p:extLst>
      <p:ext uri="{BB962C8B-B14F-4D97-AF65-F5344CB8AC3E}">
        <p14:creationId xmlns:p14="http://schemas.microsoft.com/office/powerpoint/2010/main" val="270470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のみあわせ（相互作用）</a:t>
            </a:r>
            <a:endParaRPr kumimoji="1" lang="ja-JP" altLang="en-US" dirty="0"/>
          </a:p>
        </p:txBody>
      </p:sp>
      <p:sp>
        <p:nvSpPr>
          <p:cNvPr id="3" name="コンテンツ プレースホルダー 2"/>
          <p:cNvSpPr>
            <a:spLocks noGrp="1"/>
          </p:cNvSpPr>
          <p:nvPr>
            <p:ph idx="1"/>
          </p:nvPr>
        </p:nvSpPr>
        <p:spPr>
          <a:ln w="76200">
            <a:solidFill>
              <a:srgbClr val="00B0F0"/>
            </a:solidFill>
            <a:prstDash val="sysDot"/>
          </a:ln>
        </p:spPr>
        <p:txBody>
          <a:bodyPr/>
          <a:lstStyle/>
          <a:p>
            <a:r>
              <a:rPr lang="en-US" altLang="ja-JP" dirty="0" smtClean="0"/>
              <a:t>1</a:t>
            </a:r>
            <a:r>
              <a:rPr lang="ja-JP" altLang="en-US" dirty="0" err="1" smtClean="0"/>
              <a:t>つずつ</a:t>
            </a:r>
            <a:r>
              <a:rPr lang="ja-JP" altLang="en-US" dirty="0" smtClean="0"/>
              <a:t>では問題ないくすりでも、組み合わせによって良くない影響がでることをいいます。</a:t>
            </a:r>
            <a:endParaRPr kumimoji="1" lang="ja-JP" alt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212976"/>
            <a:ext cx="6264696" cy="212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1589264" y="5373216"/>
            <a:ext cx="6067687"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kumimoji="1" lang="ja-JP" altLang="en-US" sz="2400" dirty="0" smtClean="0">
                <a:solidFill>
                  <a:schemeClr val="tx1">
                    <a:lumMod val="85000"/>
                    <a:lumOff val="15000"/>
                  </a:schemeClr>
                </a:solidFill>
              </a:rPr>
              <a:t>くすりの効き目が強くなりすぎたり、弱くなったりする</a:t>
            </a:r>
            <a:endParaRPr kumimoji="1" lang="ja-JP" altLang="en-US" sz="2400" dirty="0">
              <a:solidFill>
                <a:schemeClr val="tx1">
                  <a:lumMod val="85000"/>
                  <a:lumOff val="15000"/>
                </a:schemeClr>
              </a:solidFill>
            </a:endParaRPr>
          </a:p>
        </p:txBody>
      </p:sp>
      <p:pic>
        <p:nvPicPr>
          <p:cNvPr id="8"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386" b="100000" l="8387" r="100000">
                        <a14:foregroundMark x1="30000" y1="89154" x2="30000" y2="89154"/>
                        <a14:foregroundMark x1="30645" y1="93492" x2="30645" y2="93492"/>
                        <a14:foregroundMark x1="96774" y1="41215" x2="96774" y2="41215"/>
                        <a14:foregroundMark x1="76129" y1="8894" x2="76129" y2="8894"/>
                        <a14:foregroundMark x1="70645" y1="12798" x2="70645" y2="12798"/>
                        <a14:foregroundMark x1="13548" y1="58351" x2="13548" y2="58351"/>
                        <a14:foregroundMark x1="11613" y1="67245" x2="11613" y2="67245"/>
                        <a14:foregroundMark x1="94194" y1="77657" x2="94194" y2="77657"/>
                        <a14:foregroundMark x1="95484" y1="80043" x2="95484" y2="80043"/>
                      </a14:backgroundRemoval>
                    </a14:imgEffect>
                  </a14:imgLayer>
                </a14:imgProps>
              </a:ext>
              <a:ext uri="{28A0092B-C50C-407E-A947-70E740481C1C}">
                <a14:useLocalDpi xmlns:a14="http://schemas.microsoft.com/office/drawing/2010/main" val="0"/>
              </a:ext>
            </a:extLst>
          </a:blip>
          <a:srcRect/>
          <a:stretch>
            <a:fillRect/>
          </a:stretch>
        </p:blipFill>
        <p:spPr bwMode="auto">
          <a:xfrm>
            <a:off x="30363" y="458742"/>
            <a:ext cx="1085254" cy="161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1898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8"/>
            <a:ext cx="9036496" cy="162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コンテンツ プレースホルダー 2"/>
          <p:cNvSpPr>
            <a:spLocks noGrp="1"/>
          </p:cNvSpPr>
          <p:nvPr>
            <p:ph idx="1"/>
          </p:nvPr>
        </p:nvSpPr>
        <p:spPr/>
        <p:txBody>
          <a:bodyPr>
            <a:normAutofit/>
          </a:bodyPr>
          <a:lstStyle/>
          <a:p>
            <a:r>
              <a:rPr kumimoji="1" lang="ja-JP" altLang="en-US" dirty="0" smtClean="0"/>
              <a:t>すべてのくすりは、「主作用」と「副作用」を併せ持っています。</a:t>
            </a:r>
            <a:endParaRPr kumimoji="1" lang="en-US" altLang="ja-JP" dirty="0" smtClean="0"/>
          </a:p>
          <a:p>
            <a:endParaRPr kumimoji="1" lang="en-US" altLang="ja-JP" dirty="0" smtClean="0"/>
          </a:p>
          <a:p>
            <a:r>
              <a:rPr kumimoji="1" lang="ja-JP" altLang="en-US" dirty="0" smtClean="0"/>
              <a:t>自分にあったくすりを正しく使うことで副作用の危険を減らすことができます。</a:t>
            </a:r>
            <a:endParaRPr kumimoji="1" lang="en-US" altLang="ja-JP" dirty="0" smtClean="0"/>
          </a:p>
          <a:p>
            <a:endParaRPr kumimoji="1" lang="en-US" altLang="ja-JP" dirty="0" smtClean="0"/>
          </a:p>
          <a:p>
            <a:r>
              <a:rPr lang="ja-JP" altLang="en-US" dirty="0" smtClean="0"/>
              <a:t>しかし予想できない副作用が出ることもあります。</a:t>
            </a:r>
            <a:endParaRPr kumimoji="1" lang="en-US" altLang="ja-JP" dirty="0" smtClean="0"/>
          </a:p>
        </p:txBody>
      </p:sp>
      <p:sp>
        <p:nvSpPr>
          <p:cNvPr id="6" name="タイトル 1"/>
          <p:cNvSpPr>
            <a:spLocks noGrp="1"/>
          </p:cNvSpPr>
          <p:nvPr>
            <p:ph type="title"/>
          </p:nvPr>
        </p:nvSpPr>
        <p:spPr>
          <a:xfrm>
            <a:off x="0" y="116632"/>
            <a:ext cx="9036496" cy="1143000"/>
          </a:xfrm>
        </p:spPr>
        <p:txBody>
          <a:bodyPr>
            <a:noAutofit/>
          </a:bodyPr>
          <a:lstStyle/>
          <a:p>
            <a:r>
              <a:rPr kumimoji="1" lang="ja-JP" altLang="en-US" dirty="0" smtClean="0"/>
              <a:t>くすりには主作用と副作用があるのだ！</a:t>
            </a:r>
            <a:endParaRPr kumimoji="1" lang="ja-JP" altLang="en-US" dirty="0"/>
          </a:p>
        </p:txBody>
      </p:sp>
    </p:spTree>
    <p:extLst>
      <p:ext uri="{BB962C8B-B14F-4D97-AF65-F5344CB8AC3E}">
        <p14:creationId xmlns:p14="http://schemas.microsoft.com/office/powerpoint/2010/main" val="1555813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8"/>
            <a:ext cx="9036496" cy="162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0" y="116632"/>
            <a:ext cx="9036496" cy="1143000"/>
          </a:xfrm>
        </p:spPr>
        <p:txBody>
          <a:bodyPr>
            <a:noAutofit/>
          </a:bodyPr>
          <a:lstStyle/>
          <a:p>
            <a:r>
              <a:rPr kumimoji="1" lang="ja-JP" altLang="en-US" dirty="0" smtClean="0"/>
              <a:t>くすりには主作用と副作用があるのだ！</a:t>
            </a:r>
            <a:endParaRPr kumimoji="1" lang="ja-JP" alt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736" y="1772816"/>
            <a:ext cx="8380712"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1444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8"/>
            <a:ext cx="9036496" cy="162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197768"/>
            <a:ext cx="8229600" cy="1143000"/>
          </a:xfrm>
        </p:spPr>
        <p:txBody>
          <a:bodyPr>
            <a:noAutofit/>
          </a:bodyPr>
          <a:lstStyle/>
          <a:p>
            <a:r>
              <a:rPr kumimoji="1" lang="ja-JP" altLang="en-US" sz="4000" dirty="0" smtClean="0"/>
              <a:t>くすりには主作用と副作用があるのだ！</a:t>
            </a:r>
            <a:r>
              <a:rPr kumimoji="1" lang="en-US" altLang="ja-JP" sz="3200" dirty="0" smtClean="0"/>
              <a:t/>
            </a:r>
            <a:br>
              <a:rPr kumimoji="1" lang="en-US" altLang="ja-JP" sz="3200" dirty="0" smtClean="0"/>
            </a:br>
            <a:r>
              <a:rPr kumimoji="1" lang="ja-JP" altLang="en-US" sz="3200" dirty="0" smtClean="0">
                <a:solidFill>
                  <a:schemeClr val="tx1">
                    <a:lumMod val="65000"/>
                    <a:lumOff val="35000"/>
                  </a:schemeClr>
                </a:solidFill>
              </a:rPr>
              <a:t>「何か変だな」と感じたら・・・</a:t>
            </a:r>
            <a:endParaRPr kumimoji="1" lang="ja-JP" altLang="en-US" sz="3200" dirty="0">
              <a:solidFill>
                <a:schemeClr val="tx1">
                  <a:lumMod val="65000"/>
                  <a:lumOff val="35000"/>
                </a:schemeClr>
              </a:solidFill>
            </a:endParaRPr>
          </a:p>
        </p:txBody>
      </p:sp>
      <p:sp>
        <p:nvSpPr>
          <p:cNvPr id="5" name="コンテンツ プレースホルダー 4"/>
          <p:cNvSpPr>
            <a:spLocks noGrp="1"/>
          </p:cNvSpPr>
          <p:nvPr>
            <p:ph idx="1"/>
          </p:nvPr>
        </p:nvSpPr>
        <p:spPr>
          <a:xfrm>
            <a:off x="457200" y="1600200"/>
            <a:ext cx="4834880" cy="4525963"/>
          </a:xfrm>
        </p:spPr>
        <p:txBody>
          <a:bodyPr/>
          <a:lstStyle/>
          <a:p>
            <a:r>
              <a:rPr kumimoji="1" lang="ja-JP" altLang="en-US" dirty="0" smtClean="0"/>
              <a:t>くすりを使って体の具合がいつもと違うと感じたら、すぐおうちの人か学校の先生、薬剤師さんに相談しよう。</a:t>
            </a:r>
            <a:endParaRPr kumimoji="1" lang="ja-JP" altLang="en-US"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2420888"/>
            <a:ext cx="3661093"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711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8"/>
            <a:ext cx="9036496" cy="162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20282" y1="75737" x2="20282" y2="75737"/>
                        <a14:foregroundMark x1="22723" y1="71582" x2="22723" y2="71582"/>
                        <a14:foregroundMark x1="28075" y1="93298" x2="28075" y2="93298"/>
                        <a14:foregroundMark x1="7606" y1="64343" x2="7606" y2="64343"/>
                        <a14:foregroundMark x1="5164" y1="84718" x2="5164" y2="84718"/>
                        <a14:foregroundMark x1="47136" y1="88338" x2="47136" y2="88338"/>
                        <a14:foregroundMark x1="52207" y1="85657" x2="52207" y2="85657"/>
                        <a14:foregroundMark x1="50986" y1="71984" x2="50986" y2="71984"/>
                        <a14:foregroundMark x1="72864" y1="73324" x2="72864" y2="73324"/>
                        <a14:foregroundMark x1="47136" y1="32842" x2="47136" y2="32842"/>
                        <a14:foregroundMark x1="84977" y1="12601" x2="84977" y2="12601"/>
                        <a14:foregroundMark x1="95305" y1="6971" x2="95305" y2="6971"/>
                        <a14:foregroundMark x1="96432" y1="16890" x2="96432" y2="16890"/>
                        <a14:foregroundMark x1="96808" y1="24263" x2="96808" y2="24263"/>
                        <a14:foregroundMark x1="92864" y1="31903" x2="92864" y2="31903"/>
                        <a14:foregroundMark x1="87042" y1="46381" x2="87042" y2="46381"/>
                        <a14:foregroundMark x1="87512" y1="40885" x2="87512" y2="40885"/>
                        <a14:foregroundMark x1="78779" y1="39142" x2="78779" y2="39142"/>
                        <a14:foregroundMark x1="73897" y1="20241" x2="73897" y2="20241"/>
                        <a14:foregroundMark x1="7512" y1="71046" x2="7512" y2="71046"/>
                        <a14:foregroundMark x1="5634" y1="74665" x2="5634" y2="74665"/>
                        <a14:foregroundMark x1="8545" y1="82038" x2="8545" y2="82038"/>
                        <a14:foregroundMark x1="8263" y1="86997" x2="8263" y2="86997"/>
                        <a14:foregroundMark x1="15869" y1="78552" x2="15869" y2="78552"/>
                        <a14:foregroundMark x1="44789" y1="32172" x2="44789" y2="32172"/>
                        <a14:foregroundMark x1="8545" y1="32172" x2="8545" y2="32172"/>
                      </a14:backgroundRemoval>
                    </a14:imgEffect>
                  </a14:imgLayer>
                </a14:imgProps>
              </a:ext>
              <a:ext uri="{28A0092B-C50C-407E-A947-70E740481C1C}">
                <a14:useLocalDpi xmlns:a14="http://schemas.microsoft.com/office/drawing/2010/main" val="0"/>
              </a:ext>
            </a:extLst>
          </a:blip>
          <a:srcRect/>
          <a:stretch>
            <a:fillRect/>
          </a:stretch>
        </p:blipFill>
        <p:spPr bwMode="auto">
          <a:xfrm>
            <a:off x="1187624" y="1642187"/>
            <a:ext cx="6912768" cy="4842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タイトル 1"/>
          <p:cNvSpPr>
            <a:spLocks noGrp="1"/>
          </p:cNvSpPr>
          <p:nvPr>
            <p:ph type="title"/>
          </p:nvPr>
        </p:nvSpPr>
        <p:spPr>
          <a:xfrm>
            <a:off x="457200" y="197768"/>
            <a:ext cx="8229600" cy="1143000"/>
          </a:xfrm>
        </p:spPr>
        <p:txBody>
          <a:bodyPr>
            <a:noAutofit/>
          </a:bodyPr>
          <a:lstStyle/>
          <a:p>
            <a:r>
              <a:rPr kumimoji="1" lang="ja-JP" altLang="en-US" sz="4000" dirty="0" smtClean="0"/>
              <a:t>くすりには主作用と副作用があるのだ！</a:t>
            </a:r>
            <a:r>
              <a:rPr kumimoji="1" lang="en-US" altLang="ja-JP" sz="3200" dirty="0" smtClean="0"/>
              <a:t/>
            </a:r>
            <a:br>
              <a:rPr kumimoji="1" lang="en-US" altLang="ja-JP" sz="3200" dirty="0" smtClean="0"/>
            </a:br>
            <a:r>
              <a:rPr kumimoji="1" lang="ja-JP" altLang="en-US" sz="3200" dirty="0" smtClean="0">
                <a:solidFill>
                  <a:schemeClr val="tx1">
                    <a:lumMod val="65000"/>
                    <a:lumOff val="35000"/>
                  </a:schemeClr>
                </a:solidFill>
              </a:rPr>
              <a:t>「何か変だな」と感じたら・・・</a:t>
            </a:r>
            <a:endParaRPr kumimoji="1" lang="ja-JP" altLang="en-US" sz="3200" dirty="0">
              <a:solidFill>
                <a:schemeClr val="tx1">
                  <a:lumMod val="65000"/>
                  <a:lumOff val="35000"/>
                </a:schemeClr>
              </a:solidFill>
            </a:endParaRPr>
          </a:p>
        </p:txBody>
      </p:sp>
    </p:spTree>
    <p:extLst>
      <p:ext uri="{BB962C8B-B14F-4D97-AF65-F5344CB8AC3E}">
        <p14:creationId xmlns:p14="http://schemas.microsoft.com/office/powerpoint/2010/main" val="1679606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88640"/>
            <a:ext cx="6696744" cy="5800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971600" y="6012577"/>
            <a:ext cx="7160935" cy="584775"/>
          </a:xfrm>
          <a:prstGeom prst="rect">
            <a:avLst/>
          </a:prstGeom>
          <a:noFill/>
        </p:spPr>
        <p:txBody>
          <a:bodyPr wrap="none" rtlCol="0">
            <a:spAutoFit/>
          </a:bodyPr>
          <a:lstStyle/>
          <a:p>
            <a:pPr algn="ctr"/>
            <a:r>
              <a:rPr lang="ja-JP" altLang="en-US" sz="1600" dirty="0">
                <a:solidFill>
                  <a:schemeClr val="tx1">
                    <a:lumMod val="75000"/>
                    <a:lumOff val="25000"/>
                  </a:schemeClr>
                </a:solidFill>
              </a:rPr>
              <a:t>くすりに</a:t>
            </a:r>
            <a:r>
              <a:rPr lang="ja-JP" altLang="en-US" sz="1600" dirty="0" smtClean="0">
                <a:solidFill>
                  <a:schemeClr val="tx1">
                    <a:lumMod val="75000"/>
                    <a:lumOff val="25000"/>
                  </a:schemeClr>
                </a:solidFill>
              </a:rPr>
              <a:t>はルールがあります。また、くすりは一人ひとりの症状に合わせて</a:t>
            </a:r>
            <a:endParaRPr lang="en-US" altLang="ja-JP" sz="1600" dirty="0" smtClean="0">
              <a:solidFill>
                <a:schemeClr val="tx1">
                  <a:lumMod val="75000"/>
                  <a:lumOff val="25000"/>
                </a:schemeClr>
              </a:solidFill>
            </a:endParaRPr>
          </a:p>
          <a:p>
            <a:pPr algn="ctr"/>
            <a:r>
              <a:rPr kumimoji="1" lang="ja-JP" altLang="en-US" sz="1600" dirty="0" smtClean="0">
                <a:solidFill>
                  <a:schemeClr val="tx1">
                    <a:lumMod val="75000"/>
                    <a:lumOff val="25000"/>
                  </a:schemeClr>
                </a:solidFill>
              </a:rPr>
              <a:t>使う必要があり、他の人には合わない場合があります。</a:t>
            </a:r>
            <a:endParaRPr kumimoji="1" lang="ja-JP" altLang="en-US" sz="1600" dirty="0">
              <a:solidFill>
                <a:schemeClr val="tx1">
                  <a:lumMod val="75000"/>
                  <a:lumOff val="25000"/>
                </a:schemeClr>
              </a:solidFill>
            </a:endParaRPr>
          </a:p>
        </p:txBody>
      </p:sp>
    </p:spTree>
    <p:extLst>
      <p:ext uri="{BB962C8B-B14F-4D97-AF65-F5344CB8AC3E}">
        <p14:creationId xmlns:p14="http://schemas.microsoft.com/office/powerpoint/2010/main" val="1371728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くすりの効き目の現れ方</a:t>
            </a:r>
            <a:r>
              <a:rPr kumimoji="1" lang="en-US" altLang="ja-JP" dirty="0" smtClean="0"/>
              <a:t/>
            </a:r>
            <a:br>
              <a:rPr kumimoji="1" lang="en-US" altLang="ja-JP" dirty="0" smtClean="0"/>
            </a:br>
            <a:r>
              <a:rPr lang="ja-JP" altLang="en-US" dirty="0" smtClean="0"/>
              <a:t>「くすりの血中濃度」</a:t>
            </a:r>
            <a:endParaRPr kumimoji="1" lang="ja-JP" altLang="en-US" dirty="0"/>
          </a:p>
        </p:txBody>
      </p:sp>
      <p:sp>
        <p:nvSpPr>
          <p:cNvPr id="3" name="コンテンツ プレースホルダー 2"/>
          <p:cNvSpPr>
            <a:spLocks noGrp="1"/>
          </p:cNvSpPr>
          <p:nvPr>
            <p:ph idx="1"/>
          </p:nvPr>
        </p:nvSpPr>
        <p:spPr>
          <a:ln w="76200">
            <a:solidFill>
              <a:srgbClr val="00B0F0"/>
            </a:solidFill>
            <a:prstDash val="sysDot"/>
          </a:ln>
        </p:spPr>
        <p:txBody>
          <a:bodyPr>
            <a:normAutofit lnSpcReduction="10000"/>
          </a:bodyPr>
          <a:lstStyle/>
          <a:p>
            <a:r>
              <a:rPr kumimoji="1" lang="ja-JP" altLang="en-US" dirty="0" smtClean="0"/>
              <a:t>くすりの効き目は「体の中のくすりの量」と関係します。</a:t>
            </a:r>
            <a:endParaRPr kumimoji="1" lang="en-US" altLang="ja-JP" dirty="0" smtClean="0"/>
          </a:p>
          <a:p>
            <a:endParaRPr kumimoji="1" lang="en-US" altLang="ja-JP" dirty="0" smtClean="0"/>
          </a:p>
          <a:p>
            <a:r>
              <a:rPr lang="ja-JP" altLang="en-US" dirty="0" smtClean="0"/>
              <a:t>血液中にとけているくすりの濃度のことを血中濃度といいます。</a:t>
            </a:r>
            <a:endParaRPr lang="en-US" altLang="ja-JP" dirty="0" smtClean="0"/>
          </a:p>
          <a:p>
            <a:endParaRPr lang="en-US" altLang="ja-JP" dirty="0" smtClean="0"/>
          </a:p>
          <a:p>
            <a:r>
              <a:rPr kumimoji="1" lang="ja-JP" altLang="en-US" dirty="0" smtClean="0"/>
              <a:t>くすりは、適切な血中濃度（</a:t>
            </a:r>
            <a:r>
              <a:rPr kumimoji="1" lang="ja-JP" altLang="en-US" dirty="0" smtClean="0">
                <a:solidFill>
                  <a:srgbClr val="00B0F0"/>
                </a:solidFill>
              </a:rPr>
              <a:t>効き目が表れる範囲</a:t>
            </a:r>
            <a:r>
              <a:rPr kumimoji="1" lang="ja-JP" altLang="en-US" dirty="0" smtClean="0"/>
              <a:t>）になるようにそれぞれ用法・用量が決められています。</a:t>
            </a:r>
            <a:endParaRPr kumimoji="1" lang="ja-JP" altLang="en-US" dirty="0"/>
          </a:p>
        </p:txBody>
      </p:sp>
      <p:pic>
        <p:nvPicPr>
          <p:cNvPr id="7"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386" b="100000" l="8387" r="100000">
                        <a14:foregroundMark x1="30000" y1="89154" x2="30000" y2="89154"/>
                        <a14:foregroundMark x1="30645" y1="93492" x2="30645" y2="93492"/>
                        <a14:foregroundMark x1="96774" y1="41215" x2="96774" y2="41215"/>
                        <a14:foregroundMark x1="76129" y1="8894" x2="76129" y2="8894"/>
                        <a14:foregroundMark x1="70645" y1="12798" x2="70645" y2="12798"/>
                        <a14:foregroundMark x1="13548" y1="58351" x2="13548" y2="58351"/>
                        <a14:foregroundMark x1="11613" y1="67245" x2="11613" y2="67245"/>
                        <a14:foregroundMark x1="94194" y1="77657" x2="94194" y2="77657"/>
                        <a14:foregroundMark x1="95484" y1="80043" x2="95484" y2="80043"/>
                      </a14:backgroundRemoval>
                    </a14:imgEffect>
                  </a14:imgLayer>
                </a14:imgProps>
              </a:ext>
              <a:ext uri="{28A0092B-C50C-407E-A947-70E740481C1C}">
                <a14:useLocalDpi xmlns:a14="http://schemas.microsoft.com/office/drawing/2010/main" val="0"/>
              </a:ext>
            </a:extLst>
          </a:blip>
          <a:srcRect/>
          <a:stretch>
            <a:fillRect/>
          </a:stretch>
        </p:blipFill>
        <p:spPr bwMode="auto">
          <a:xfrm>
            <a:off x="30363" y="458742"/>
            <a:ext cx="1085254" cy="161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2592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くすりの効き目の現れ方</a:t>
            </a:r>
            <a:r>
              <a:rPr kumimoji="1" lang="en-US" altLang="ja-JP" dirty="0" smtClean="0"/>
              <a:t/>
            </a:r>
            <a:br>
              <a:rPr kumimoji="1" lang="en-US" altLang="ja-JP" dirty="0" smtClean="0"/>
            </a:br>
            <a:r>
              <a:rPr lang="ja-JP" altLang="en-US" dirty="0" smtClean="0"/>
              <a:t>「くすりの血中濃度」</a:t>
            </a:r>
            <a:endParaRPr kumimoji="1" lang="ja-JP" altLang="en-US" dirty="0"/>
          </a:p>
        </p:txBody>
      </p:sp>
      <p:sp>
        <p:nvSpPr>
          <p:cNvPr id="3" name="コンテンツ プレースホルダー 2"/>
          <p:cNvSpPr>
            <a:spLocks noGrp="1"/>
          </p:cNvSpPr>
          <p:nvPr>
            <p:ph idx="1"/>
          </p:nvPr>
        </p:nvSpPr>
        <p:spPr>
          <a:ln w="76200">
            <a:solidFill>
              <a:srgbClr val="00B0F0"/>
            </a:solidFill>
            <a:prstDash val="sysDot"/>
          </a:ln>
        </p:spPr>
        <p:txBody>
          <a:bodyPr/>
          <a:lstStyle/>
          <a:p>
            <a:endParaRPr kumimoji="1" lang="ja-JP" alt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700808"/>
            <a:ext cx="7295848" cy="4256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386" b="100000" l="8387" r="100000">
                        <a14:foregroundMark x1="30000" y1="89154" x2="30000" y2="89154"/>
                        <a14:foregroundMark x1="30645" y1="93492" x2="30645" y2="93492"/>
                        <a14:foregroundMark x1="96774" y1="41215" x2="96774" y2="41215"/>
                        <a14:foregroundMark x1="76129" y1="8894" x2="76129" y2="8894"/>
                        <a14:foregroundMark x1="70645" y1="12798" x2="70645" y2="12798"/>
                        <a14:foregroundMark x1="13548" y1="58351" x2="13548" y2="58351"/>
                        <a14:foregroundMark x1="11613" y1="67245" x2="11613" y2="67245"/>
                        <a14:foregroundMark x1="94194" y1="77657" x2="94194" y2="77657"/>
                        <a14:foregroundMark x1="95484" y1="80043" x2="95484" y2="80043"/>
                      </a14:backgroundRemoval>
                    </a14:imgEffect>
                  </a14:imgLayer>
                </a14:imgProps>
              </a:ext>
              <a:ext uri="{28A0092B-C50C-407E-A947-70E740481C1C}">
                <a14:useLocalDpi xmlns:a14="http://schemas.microsoft.com/office/drawing/2010/main" val="0"/>
              </a:ext>
            </a:extLst>
          </a:blip>
          <a:srcRect/>
          <a:stretch>
            <a:fillRect/>
          </a:stretch>
        </p:blipFill>
        <p:spPr bwMode="auto">
          <a:xfrm>
            <a:off x="30363" y="458742"/>
            <a:ext cx="1085254" cy="161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733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8"/>
            <a:ext cx="9036496" cy="162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Autofit/>
          </a:bodyPr>
          <a:lstStyle/>
          <a:p>
            <a:r>
              <a:rPr kumimoji="1" lang="ja-JP" altLang="en-US" dirty="0" smtClean="0"/>
              <a:t>くすりのルールは守るべし</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くすりに</a:t>
            </a:r>
            <a:r>
              <a:rPr lang="ja-JP" altLang="en-US" dirty="0" smtClean="0"/>
              <a:t>は効果の持続時間や安全性などを考えて、</a:t>
            </a:r>
            <a:r>
              <a:rPr lang="ja-JP" altLang="en-US" dirty="0" smtClean="0">
                <a:solidFill>
                  <a:srgbClr val="00B0F0"/>
                </a:solidFill>
              </a:rPr>
              <a:t>用法・用量</a:t>
            </a:r>
            <a:r>
              <a:rPr lang="ja-JP" altLang="en-US" dirty="0" smtClean="0"/>
              <a:t>が決められています。</a:t>
            </a:r>
            <a:endParaRPr lang="en-US" altLang="ja-JP" dirty="0" smtClean="0"/>
          </a:p>
          <a:p>
            <a:endParaRPr lang="en-US" altLang="ja-JP" dirty="0" smtClean="0"/>
          </a:p>
          <a:p>
            <a:r>
              <a:rPr kumimoji="1" lang="ja-JP" altLang="en-US" dirty="0" smtClean="0"/>
              <a:t>説明書に従って、使用方法や使用量を守りましょう。</a:t>
            </a:r>
            <a:endParaRPr kumimoji="1" lang="en-US" altLang="ja-JP" dirty="0" smtClean="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933056"/>
            <a:ext cx="2982120" cy="2334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641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　次</a:t>
            </a:r>
            <a:endParaRPr kumimoji="1" lang="ja-JP" altLang="en-US" dirty="0"/>
          </a:p>
        </p:txBody>
      </p:sp>
      <p:sp>
        <p:nvSpPr>
          <p:cNvPr id="3" name="コンテンツ プレースホルダー 2"/>
          <p:cNvSpPr>
            <a:spLocks noGrp="1"/>
          </p:cNvSpPr>
          <p:nvPr>
            <p:ph idx="1"/>
          </p:nvPr>
        </p:nvSpPr>
        <p:spPr>
          <a:xfrm>
            <a:off x="457200" y="1600200"/>
            <a:ext cx="8229600" cy="4925144"/>
          </a:xfrm>
        </p:spPr>
        <p:txBody>
          <a:bodyPr>
            <a:normAutofit fontScale="85000" lnSpcReduction="20000"/>
          </a:bodyPr>
          <a:lstStyle/>
          <a:p>
            <a:r>
              <a:rPr kumimoji="1" lang="ja-JP" altLang="en-US" dirty="0" smtClean="0">
                <a:solidFill>
                  <a:srgbClr val="00B0F0"/>
                </a:solidFill>
              </a:rPr>
              <a:t>くすりは健康のサポート役の巻</a:t>
            </a:r>
            <a:endParaRPr kumimoji="1" lang="en-US" altLang="ja-JP" dirty="0" smtClean="0">
              <a:solidFill>
                <a:srgbClr val="00B0F0"/>
              </a:solidFill>
            </a:endParaRPr>
          </a:p>
          <a:p>
            <a:pPr lvl="1"/>
            <a:r>
              <a:rPr lang="ja-JP" altLang="en-US" dirty="0"/>
              <a:t>豆</a:t>
            </a:r>
            <a:r>
              <a:rPr lang="ja-JP" altLang="en-US" dirty="0" smtClean="0"/>
              <a:t>知識：自然治癒力とは？</a:t>
            </a:r>
            <a:endParaRPr lang="en-US" altLang="ja-JP" dirty="0" smtClean="0"/>
          </a:p>
          <a:p>
            <a:pPr lvl="1"/>
            <a:r>
              <a:rPr lang="ja-JP" altLang="en-US" dirty="0"/>
              <a:t>健康</a:t>
            </a:r>
            <a:r>
              <a:rPr lang="ja-JP" altLang="en-US" dirty="0" smtClean="0"/>
              <a:t>な毎日を過ごすために</a:t>
            </a:r>
            <a:endParaRPr lang="en-US" altLang="ja-JP" dirty="0" smtClean="0"/>
          </a:p>
          <a:p>
            <a:r>
              <a:rPr kumimoji="1" lang="ja-JP" altLang="en-US" dirty="0">
                <a:solidFill>
                  <a:srgbClr val="00B0F0"/>
                </a:solidFill>
              </a:rPr>
              <a:t>くすり</a:t>
            </a:r>
            <a:r>
              <a:rPr kumimoji="1" lang="ja-JP" altLang="en-US" dirty="0" smtClean="0">
                <a:solidFill>
                  <a:srgbClr val="00B0F0"/>
                </a:solidFill>
              </a:rPr>
              <a:t>はリスクにもなる？の巻</a:t>
            </a:r>
            <a:endParaRPr kumimoji="1" lang="en-US" altLang="ja-JP" dirty="0" smtClean="0">
              <a:solidFill>
                <a:srgbClr val="00B0F0"/>
              </a:solidFill>
            </a:endParaRPr>
          </a:p>
          <a:p>
            <a:pPr lvl="1"/>
            <a:r>
              <a:rPr lang="ja-JP" altLang="en-US" dirty="0"/>
              <a:t>豆</a:t>
            </a:r>
            <a:r>
              <a:rPr lang="ja-JP" altLang="en-US" dirty="0" smtClean="0"/>
              <a:t>知識：のみあわせ（相互作用）</a:t>
            </a:r>
            <a:endParaRPr lang="en-US" altLang="ja-JP" dirty="0" smtClean="0"/>
          </a:p>
          <a:p>
            <a:pPr lvl="1"/>
            <a:r>
              <a:rPr kumimoji="1" lang="ja-JP" altLang="en-US" dirty="0"/>
              <a:t>くすりに</a:t>
            </a:r>
            <a:r>
              <a:rPr kumimoji="1" lang="ja-JP" altLang="en-US" dirty="0" smtClean="0"/>
              <a:t>は主作用と副作用があるのだ！</a:t>
            </a:r>
            <a:endParaRPr kumimoji="1" lang="en-US" altLang="ja-JP" dirty="0" smtClean="0"/>
          </a:p>
          <a:p>
            <a:r>
              <a:rPr lang="ja-JP" altLang="en-US" dirty="0">
                <a:solidFill>
                  <a:srgbClr val="00B0F0"/>
                </a:solidFill>
              </a:rPr>
              <a:t>くすり</a:t>
            </a:r>
            <a:r>
              <a:rPr lang="ja-JP" altLang="en-US" dirty="0" smtClean="0">
                <a:solidFill>
                  <a:srgbClr val="00B0F0"/>
                </a:solidFill>
              </a:rPr>
              <a:t>の使い方、あってる？の巻</a:t>
            </a:r>
            <a:endParaRPr lang="en-US" altLang="ja-JP" dirty="0" smtClean="0">
              <a:solidFill>
                <a:srgbClr val="00B0F0"/>
              </a:solidFill>
            </a:endParaRPr>
          </a:p>
          <a:p>
            <a:pPr lvl="1"/>
            <a:r>
              <a:rPr lang="ja-JP" altLang="en-US" dirty="0" smtClean="0"/>
              <a:t>豆知識：くすりの効き目の現れ方：「くすりの血中濃度」</a:t>
            </a:r>
            <a:endParaRPr lang="en-US" altLang="ja-JP" dirty="0" smtClean="0"/>
          </a:p>
          <a:p>
            <a:pPr lvl="1"/>
            <a:r>
              <a:rPr lang="ja-JP" altLang="en-US" dirty="0"/>
              <a:t>くすり</a:t>
            </a:r>
            <a:r>
              <a:rPr lang="ja-JP" altLang="en-US" dirty="0" smtClean="0"/>
              <a:t>のルールは守るべし！</a:t>
            </a:r>
            <a:endParaRPr lang="en-US" altLang="ja-JP" dirty="0" smtClean="0"/>
          </a:p>
          <a:p>
            <a:r>
              <a:rPr lang="ja-JP" altLang="en-US" dirty="0">
                <a:solidFill>
                  <a:srgbClr val="00B0F0"/>
                </a:solidFill>
              </a:rPr>
              <a:t>くすりには説明書が必ずついているのだ！の巻</a:t>
            </a:r>
            <a:endParaRPr lang="en-US" altLang="ja-JP" dirty="0">
              <a:solidFill>
                <a:srgbClr val="00B0F0"/>
              </a:solidFill>
            </a:endParaRPr>
          </a:p>
          <a:p>
            <a:pPr lvl="1"/>
            <a:r>
              <a:rPr lang="ja-JP" altLang="en-US" dirty="0"/>
              <a:t>豆知識：医療用医薬品の説明書</a:t>
            </a:r>
            <a:endParaRPr lang="en-US" altLang="ja-JP" dirty="0"/>
          </a:p>
          <a:p>
            <a:pPr lvl="1"/>
            <a:r>
              <a:rPr lang="ja-JP" altLang="en-US" dirty="0"/>
              <a:t>まず、説明書を読まなくちゃ</a:t>
            </a:r>
            <a:r>
              <a:rPr lang="ja-JP" altLang="en-US" dirty="0" smtClean="0"/>
              <a:t>！</a:t>
            </a:r>
            <a:endParaRPr lang="en-US" altLang="ja-JP" dirty="0"/>
          </a:p>
        </p:txBody>
      </p:sp>
    </p:spTree>
    <p:extLst>
      <p:ext uri="{BB962C8B-B14F-4D97-AF65-F5344CB8AC3E}">
        <p14:creationId xmlns:p14="http://schemas.microsoft.com/office/powerpoint/2010/main" val="970059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8"/>
            <a:ext cx="9036496" cy="162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Autofit/>
          </a:bodyPr>
          <a:lstStyle/>
          <a:p>
            <a:r>
              <a:rPr kumimoji="1" lang="ja-JP" altLang="en-US" dirty="0" smtClean="0"/>
              <a:t>くすりのルールは守るべし</a:t>
            </a:r>
            <a:endParaRPr kumimoji="1" lang="ja-JP" altLang="en-US" dirty="0"/>
          </a:p>
        </p:txBody>
      </p:sp>
      <p:pic>
        <p:nvPicPr>
          <p:cNvPr id="10242"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86713" y1="51971" x2="86713" y2="51971"/>
                        <a14:foregroundMark x1="82399" y1="64516" x2="82399" y2="64516"/>
                        <a14:foregroundMark x1="84556" y1="48746" x2="84556" y2="48746"/>
                        <a14:foregroundMark x1="86022" y1="44624" x2="86022" y2="44624"/>
                        <a14:foregroundMark x1="87921" y1="45520" x2="87921" y2="45520"/>
                        <a14:foregroundMark x1="91544" y1="55018" x2="91544" y2="55018"/>
                        <a14:foregroundMark x1="91803" y1="65054" x2="91803" y2="65054"/>
                        <a14:foregroundMark x1="92494" y1="62903" x2="92494" y2="62903"/>
                        <a14:foregroundMark x1="87058" y1="79032" x2="87058" y2="79032"/>
                        <a14:foregroundMark x1="78602" y1="42115" x2="79379" y2="41039"/>
                        <a14:foregroundMark x1="80500" y1="38710" x2="80500" y2="38710"/>
                        <a14:foregroundMark x1="78947" y1="39606" x2="79551" y2="38172"/>
                        <a14:foregroundMark x1="79379" y1="51613" x2="79379" y2="51613"/>
                        <a14:foregroundMark x1="83003" y1="36380" x2="83003" y2="36380"/>
                        <a14:foregroundMark x1="55479" y1="94803" x2="55479" y2="94803"/>
                        <a14:foregroundMark x1="52804" y1="94982" x2="52804" y2="94982"/>
                        <a14:foregroundMark x1="49439" y1="94444" x2="49439" y2="94444"/>
                        <a14:foregroundMark x1="55220" y1="87993" x2="55220" y2="87993"/>
                        <a14:foregroundMark x1="52114" y1="87455" x2="52114" y2="87455"/>
                        <a14:foregroundMark x1="74116" y1="88530" x2="74116" y2="88530"/>
                        <a14:foregroundMark x1="71268" y1="87814" x2="71268" y2="87814"/>
                        <a14:foregroundMark x1="75496" y1="89785" x2="75496" y2="89785"/>
                        <a14:foregroundMark x1="81191" y1="54659" x2="81191" y2="54659"/>
                        <a14:foregroundMark x1="82657" y1="67921" x2="82657" y2="67921"/>
                        <a14:foregroundMark x1="86281" y1="80287" x2="86281" y2="80287"/>
                        <a14:foregroundMark x1="84901" y1="77599" x2="84901" y2="77599"/>
                        <a14:foregroundMark x1="22261" y1="59677" x2="22261" y2="59677"/>
                        <a14:foregroundMark x1="23900" y1="56093" x2="23900" y2="56093"/>
                        <a14:foregroundMark x1="23382" y1="62186" x2="23382" y2="62186"/>
                        <a14:foregroundMark x1="27696" y1="53584" x2="27696" y2="53584"/>
                        <a14:foregroundMark x1="21743" y1="55556" x2="21743" y2="55556"/>
                        <a14:foregroundMark x1="24763" y1="69534" x2="24763" y2="69534"/>
                        <a14:foregroundMark x1="23900" y1="75448" x2="23900" y2="75448"/>
                        <a14:foregroundMark x1="25712" y1="72581" x2="25712" y2="72581"/>
                        <a14:foregroundMark x1="24072" y1="80287" x2="24072" y2="80287"/>
                        <a14:foregroundMark x1="8628" y1="88351" x2="8628" y2="88351"/>
                        <a14:foregroundMark x1="12338" y1="95341" x2="12338" y2="95341"/>
                        <a14:foregroundMark x1="26747" y1="30645" x2="26747" y2="30645"/>
                        <a14:foregroundMark x1="27179" y1="41219" x2="27179" y2="41219"/>
                        <a14:foregroundMark x1="29594" y1="40143" x2="29594" y2="40143"/>
                        <a14:foregroundMark x1="19500" y1="42652" x2="19500" y2="42652"/>
                        <a14:foregroundMark x1="22865" y1="50179" x2="22865" y2="50179"/>
                        <a14:foregroundMark x1="23900" y1="48208" x2="23900" y2="48208"/>
                        <a14:foregroundMark x1="21484" y1="50717" x2="21484" y2="50717"/>
                        <a14:foregroundMark x1="25367" y1="61470" x2="25367" y2="61470"/>
                        <a14:foregroundMark x1="28645" y1="61111" x2="28645" y2="61111"/>
                        <a14:foregroundMark x1="28473" y1="68459" x2="28473" y2="68459"/>
                        <a14:foregroundMark x1="30026" y1="68100" x2="30026" y2="68100"/>
                        <a14:foregroundMark x1="26747" y1="60932" x2="26747" y2="60932"/>
                        <a14:foregroundMark x1="21657" y1="66667" x2="21657" y2="66667"/>
                        <a14:foregroundMark x1="22002" y1="69355" x2="22002" y2="69355"/>
                        <a14:foregroundMark x1="37274" y1="67025" x2="37274" y2="67025"/>
                        <a14:foregroundMark x1="36324" y1="87993" x2="36324" y2="87993"/>
                        <a14:foregroundMark x1="39172" y1="87455" x2="39172" y2="87455"/>
                        <a14:foregroundMark x1="37274" y1="95341" x2="36756" y2="95341"/>
                        <a14:foregroundMark x1="33477" y1="94803" x2="33477" y2="94803"/>
                        <a14:foregroundMark x1="41846" y1="94444" x2="41846" y2="94444"/>
                        <a14:foregroundMark x1="20794" y1="68638" x2="20794" y2="68638"/>
                        <a14:foregroundMark x1="43745" y1="27419" x2="43745" y2="27419"/>
                        <a14:foregroundMark x1="39431" y1="27240" x2="39431" y2="27240"/>
                        <a14:foregroundMark x1="47541" y1="28315" x2="47541" y2="28315"/>
                        <a14:foregroundMark x1="50475" y1="26703" x2="50475" y2="26703"/>
                        <a14:foregroundMark x1="82226" y1="42294" x2="82226" y2="42294"/>
                        <a14:foregroundMark x1="80069" y1="45699" x2="80069" y2="45699"/>
                        <a14:foregroundMark x1="80500" y1="44265" x2="80500" y2="44265"/>
                        <a14:foregroundMark x1="88438" y1="54659" x2="88438" y2="54659"/>
                        <a14:foregroundMark x1="90423" y1="61470" x2="90423" y2="61470"/>
                        <a14:foregroundMark x1="88697" y1="63441" x2="88697" y2="63441"/>
                        <a14:foregroundMark x1="83865" y1="66129" x2="83865" y2="66129"/>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1628800"/>
            <a:ext cx="9111851" cy="4386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 4"/>
          <p:cNvSpPr/>
          <p:nvPr/>
        </p:nvSpPr>
        <p:spPr>
          <a:xfrm>
            <a:off x="251520" y="1772816"/>
            <a:ext cx="3312368"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400" dirty="0" smtClean="0"/>
              <a:t>くすりをのむ時間の目安</a:t>
            </a:r>
            <a:endParaRPr kumimoji="1" lang="ja-JP" altLang="en-US" sz="2400" dirty="0"/>
          </a:p>
        </p:txBody>
      </p:sp>
    </p:spTree>
    <p:extLst>
      <p:ext uri="{BB962C8B-B14F-4D97-AF65-F5344CB8AC3E}">
        <p14:creationId xmlns:p14="http://schemas.microsoft.com/office/powerpoint/2010/main" val="1961974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8"/>
            <a:ext cx="9036496" cy="162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116632"/>
            <a:ext cx="8229600" cy="1143000"/>
          </a:xfrm>
        </p:spPr>
        <p:txBody>
          <a:bodyPr>
            <a:noAutofit/>
          </a:bodyPr>
          <a:lstStyle/>
          <a:p>
            <a:r>
              <a:rPr kumimoji="1" lang="ja-JP" altLang="en-US" dirty="0" smtClean="0"/>
              <a:t>くすりのルールは守るべし</a:t>
            </a:r>
            <a:r>
              <a:rPr kumimoji="1" lang="en-US" altLang="ja-JP" dirty="0" smtClean="0"/>
              <a:t/>
            </a:r>
            <a:br>
              <a:rPr kumimoji="1" lang="en-US" altLang="ja-JP" dirty="0" smtClean="0"/>
            </a:br>
            <a:r>
              <a:rPr lang="ja-JP" altLang="en-US" sz="2800" dirty="0">
                <a:solidFill>
                  <a:schemeClr val="tx1">
                    <a:lumMod val="65000"/>
                    <a:lumOff val="35000"/>
                  </a:schemeClr>
                </a:solidFill>
              </a:rPr>
              <a:t>くすり</a:t>
            </a:r>
            <a:r>
              <a:rPr lang="ja-JP" altLang="en-US" sz="2800" dirty="0" smtClean="0">
                <a:solidFill>
                  <a:schemeClr val="tx1">
                    <a:lumMod val="65000"/>
                    <a:lumOff val="35000"/>
                  </a:schemeClr>
                </a:solidFill>
              </a:rPr>
              <a:t>はお茶やコーヒー、ジュースなどでのまないで！</a:t>
            </a:r>
            <a:endParaRPr kumimoji="1" lang="ja-JP" altLang="en-US" sz="2800" dirty="0">
              <a:solidFill>
                <a:schemeClr val="tx1">
                  <a:lumMod val="65000"/>
                  <a:lumOff val="35000"/>
                </a:schemeClr>
              </a:solidFill>
            </a:endParaRPr>
          </a:p>
        </p:txBody>
      </p:sp>
      <p:sp>
        <p:nvSpPr>
          <p:cNvPr id="3" name="コンテンツ プレースホルダー 2"/>
          <p:cNvSpPr>
            <a:spLocks noGrp="1"/>
          </p:cNvSpPr>
          <p:nvPr>
            <p:ph idx="1"/>
          </p:nvPr>
        </p:nvSpPr>
        <p:spPr>
          <a:xfrm>
            <a:off x="457200" y="1600200"/>
            <a:ext cx="5266928" cy="4525963"/>
          </a:xfrm>
          <a:solidFill>
            <a:srgbClr val="FFEBFF">
              <a:alpha val="48627"/>
            </a:srgbClr>
          </a:solidFill>
          <a:ln w="38100">
            <a:solidFill>
              <a:srgbClr val="FF3399"/>
            </a:solidFill>
            <a:prstDash val="sysDot"/>
          </a:ln>
        </p:spPr>
        <p:txBody>
          <a:bodyPr>
            <a:normAutofit/>
          </a:bodyPr>
          <a:lstStyle/>
          <a:p>
            <a:r>
              <a:rPr kumimoji="1" lang="ja-JP" altLang="en-US" sz="3600" dirty="0" smtClean="0"/>
              <a:t>のみ薬は、原則として</a:t>
            </a:r>
            <a:endParaRPr kumimoji="1" lang="en-US" altLang="ja-JP" sz="3600" dirty="0" smtClean="0"/>
          </a:p>
          <a:p>
            <a:pPr marL="971550" lvl="1" indent="-514350">
              <a:buFont typeface="+mj-ea"/>
              <a:buAutoNum type="circleNumDbPlain"/>
            </a:pPr>
            <a:r>
              <a:rPr lang="ja-JP" altLang="en-US" sz="4000" dirty="0" smtClean="0">
                <a:solidFill>
                  <a:srgbClr val="00B050"/>
                </a:solidFill>
              </a:rPr>
              <a:t>コップ</a:t>
            </a:r>
            <a:r>
              <a:rPr lang="en-US" altLang="ja-JP" sz="4000" dirty="0" smtClean="0">
                <a:solidFill>
                  <a:srgbClr val="00B050"/>
                </a:solidFill>
              </a:rPr>
              <a:t>1</a:t>
            </a:r>
            <a:r>
              <a:rPr lang="ja-JP" altLang="en-US" sz="4000" dirty="0" smtClean="0">
                <a:solidFill>
                  <a:srgbClr val="00B050"/>
                </a:solidFill>
              </a:rPr>
              <a:t>杯の</a:t>
            </a:r>
            <a:endParaRPr lang="en-US" altLang="ja-JP" sz="4000" dirty="0" smtClean="0">
              <a:solidFill>
                <a:srgbClr val="00B050"/>
              </a:solidFill>
            </a:endParaRPr>
          </a:p>
          <a:p>
            <a:pPr marL="971550" lvl="1" indent="-514350">
              <a:buFont typeface="+mj-ea"/>
              <a:buAutoNum type="circleNumDbPlain"/>
            </a:pPr>
            <a:r>
              <a:rPr kumimoji="1" lang="ja-JP" altLang="en-US" sz="4000" dirty="0" smtClean="0">
                <a:solidFill>
                  <a:srgbClr val="00B0F0"/>
                </a:solidFill>
              </a:rPr>
              <a:t>水かぬるま湯で</a:t>
            </a:r>
            <a:endParaRPr kumimoji="1" lang="en-US" altLang="ja-JP" sz="4000" dirty="0" smtClean="0">
              <a:solidFill>
                <a:srgbClr val="00B0F0"/>
              </a:solidFill>
            </a:endParaRPr>
          </a:p>
          <a:p>
            <a:pPr marL="971550" lvl="1" indent="-514350">
              <a:buFont typeface="+mj-ea"/>
              <a:buAutoNum type="circleNumDbPlain"/>
            </a:pPr>
            <a:r>
              <a:rPr lang="ja-JP" altLang="en-US" sz="4000" dirty="0" smtClean="0">
                <a:solidFill>
                  <a:schemeClr val="accent6">
                    <a:lumMod val="75000"/>
                  </a:schemeClr>
                </a:solidFill>
              </a:rPr>
              <a:t>そのまま</a:t>
            </a:r>
            <a:endParaRPr lang="en-US" altLang="ja-JP" sz="4000" dirty="0" smtClean="0">
              <a:solidFill>
                <a:schemeClr val="accent6">
                  <a:lumMod val="75000"/>
                </a:schemeClr>
              </a:solidFill>
            </a:endParaRPr>
          </a:p>
          <a:p>
            <a:pPr marL="457200" lvl="1" indent="0">
              <a:buNone/>
            </a:pPr>
            <a:r>
              <a:rPr lang="ja-JP" altLang="en-US" dirty="0" smtClean="0"/>
              <a:t>（錠剤をかんだりカプセルを</a:t>
            </a:r>
            <a:endParaRPr lang="en-US" altLang="ja-JP" dirty="0" smtClean="0"/>
          </a:p>
          <a:p>
            <a:pPr marL="457200" lvl="1" indent="0">
              <a:buNone/>
            </a:pPr>
            <a:r>
              <a:rPr lang="ja-JP" altLang="en-US" dirty="0"/>
              <a:t>　</a:t>
            </a:r>
            <a:r>
              <a:rPr lang="ja-JP" altLang="en-US" dirty="0" smtClean="0"/>
              <a:t>　　　外したりしないで）</a:t>
            </a:r>
            <a:endParaRPr lang="en-US" altLang="ja-JP" dirty="0" smtClean="0"/>
          </a:p>
          <a:p>
            <a:pPr marL="457200" lvl="1" indent="0">
              <a:buNone/>
            </a:pPr>
            <a:r>
              <a:rPr kumimoji="1" lang="ja-JP" altLang="en-US" dirty="0"/>
              <a:t>　</a:t>
            </a:r>
            <a:r>
              <a:rPr kumimoji="1" lang="ja-JP" altLang="en-US" dirty="0" smtClean="0"/>
              <a:t>　　　　    </a:t>
            </a:r>
            <a:r>
              <a:rPr kumimoji="1" lang="ja-JP" altLang="en-US" sz="3600" dirty="0" smtClean="0"/>
              <a:t>のみましょう！</a:t>
            </a:r>
            <a:endParaRPr kumimoji="1" lang="ja-JP" altLang="en-US" sz="3600" dirty="0"/>
          </a:p>
        </p:txBody>
      </p:sp>
      <p:sp>
        <p:nvSpPr>
          <p:cNvPr id="4" name="四角形吹き出し 3"/>
          <p:cNvSpPr/>
          <p:nvPr/>
        </p:nvSpPr>
        <p:spPr>
          <a:xfrm>
            <a:off x="6012160" y="3356992"/>
            <a:ext cx="3024336" cy="1512168"/>
          </a:xfrm>
          <a:prstGeom prst="wedgeRectCallout">
            <a:avLst>
              <a:gd name="adj1" fmla="val -77702"/>
              <a:gd name="adj2" fmla="val -50089"/>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sz="2400" dirty="0" smtClean="0"/>
              <a:t>水やぬるま湯以外だと、くすりの効き目が変わることがあります。</a:t>
            </a:r>
            <a:endParaRPr kumimoji="1" lang="ja-JP" altLang="en-US" sz="2400" dirty="0"/>
          </a:p>
        </p:txBody>
      </p:sp>
      <p:sp>
        <p:nvSpPr>
          <p:cNvPr id="8" name="四角形吹き出し 7"/>
          <p:cNvSpPr/>
          <p:nvPr/>
        </p:nvSpPr>
        <p:spPr>
          <a:xfrm>
            <a:off x="6012160" y="1544216"/>
            <a:ext cx="3024336" cy="1512168"/>
          </a:xfrm>
          <a:prstGeom prst="wedgeRectCallout">
            <a:avLst>
              <a:gd name="adj1" fmla="val -94259"/>
              <a:gd name="adj2" fmla="val 16860"/>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2400" dirty="0" smtClean="0"/>
              <a:t>少量だとくすりがのどや食道にはりついて、炎症やただれをおこすおそれがあります。</a:t>
            </a:r>
            <a:endParaRPr kumimoji="1" lang="ja-JP" altLang="en-US" sz="2400" dirty="0"/>
          </a:p>
        </p:txBody>
      </p:sp>
    </p:spTree>
    <p:extLst>
      <p:ext uri="{BB962C8B-B14F-4D97-AF65-F5344CB8AC3E}">
        <p14:creationId xmlns:p14="http://schemas.microsoft.com/office/powerpoint/2010/main" val="3769100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16632"/>
            <a:ext cx="6696744" cy="5988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1629641" y="6012577"/>
            <a:ext cx="5844870" cy="584775"/>
          </a:xfrm>
          <a:prstGeom prst="rect">
            <a:avLst/>
          </a:prstGeom>
          <a:noFill/>
        </p:spPr>
        <p:txBody>
          <a:bodyPr wrap="none" rtlCol="0">
            <a:spAutoFit/>
          </a:bodyPr>
          <a:lstStyle/>
          <a:p>
            <a:pPr algn="ctr"/>
            <a:r>
              <a:rPr kumimoji="1" lang="ja-JP" altLang="en-US" sz="1600" dirty="0" smtClean="0">
                <a:solidFill>
                  <a:schemeClr val="tx1">
                    <a:lumMod val="75000"/>
                    <a:lumOff val="25000"/>
                  </a:schemeClr>
                </a:solidFill>
              </a:rPr>
              <a:t>説明書はくすりを使う前に必ず読んで、くすりの袋・箱やレシートなども</a:t>
            </a:r>
            <a:endParaRPr kumimoji="1" lang="en-US" altLang="ja-JP" sz="1600" dirty="0" smtClean="0">
              <a:solidFill>
                <a:schemeClr val="tx1">
                  <a:lumMod val="75000"/>
                  <a:lumOff val="25000"/>
                </a:schemeClr>
              </a:solidFill>
            </a:endParaRPr>
          </a:p>
          <a:p>
            <a:pPr algn="ctr"/>
            <a:r>
              <a:rPr lang="ja-JP" altLang="en-US" sz="1600" dirty="0" smtClean="0">
                <a:solidFill>
                  <a:schemeClr val="tx1">
                    <a:lumMod val="75000"/>
                    <a:lumOff val="25000"/>
                  </a:schemeClr>
                </a:solidFill>
              </a:rPr>
              <a:t>使い終わるまで保管しましょう。</a:t>
            </a:r>
            <a:endParaRPr kumimoji="1" lang="ja-JP" altLang="en-US" sz="1600" dirty="0">
              <a:solidFill>
                <a:schemeClr val="tx1">
                  <a:lumMod val="75000"/>
                  <a:lumOff val="25000"/>
                </a:schemeClr>
              </a:solidFill>
            </a:endParaRPr>
          </a:p>
        </p:txBody>
      </p:sp>
    </p:spTree>
    <p:extLst>
      <p:ext uri="{BB962C8B-B14F-4D97-AF65-F5344CB8AC3E}">
        <p14:creationId xmlns:p14="http://schemas.microsoft.com/office/powerpoint/2010/main" val="1865772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医療用医薬品の説明書</a:t>
            </a:r>
            <a:endParaRPr kumimoji="1" lang="ja-JP" altLang="en-US" dirty="0"/>
          </a:p>
        </p:txBody>
      </p:sp>
      <p:sp>
        <p:nvSpPr>
          <p:cNvPr id="3" name="コンテンツ プレースホルダー 2"/>
          <p:cNvSpPr>
            <a:spLocks noGrp="1"/>
          </p:cNvSpPr>
          <p:nvPr>
            <p:ph idx="1"/>
          </p:nvPr>
        </p:nvSpPr>
        <p:spPr>
          <a:ln w="76200">
            <a:solidFill>
              <a:srgbClr val="00B0F0"/>
            </a:solidFill>
            <a:prstDash val="sysDot"/>
          </a:ln>
        </p:spPr>
        <p:txBody>
          <a:bodyPr/>
          <a:lstStyle/>
          <a:p>
            <a:r>
              <a:rPr kumimoji="1" lang="ja-JP" altLang="en-US" dirty="0" smtClean="0"/>
              <a:t>医療用医薬品を受け取る</a:t>
            </a:r>
            <a:r>
              <a:rPr lang="ja-JP" altLang="en-US" dirty="0"/>
              <a:t>時</a:t>
            </a:r>
            <a:r>
              <a:rPr lang="ja-JP" altLang="en-US" dirty="0" smtClean="0"/>
              <a:t>は、くすりと一緒に説明書（薬剤情報提供書：くすりの名称、写真、効能・効果、用法・用量、副作用などの注意事項が書かれた書類）が手渡されます。</a:t>
            </a:r>
            <a:endParaRPr kumimoji="1" lang="ja-JP" altLang="en-US" dirty="0"/>
          </a:p>
        </p:txBody>
      </p:sp>
      <p:pic>
        <p:nvPicPr>
          <p:cNvPr id="1229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89" b="100000" l="0" r="100000">
                        <a14:foregroundMark x1="24840" y1="30016" x2="24840" y2="30016"/>
                        <a14:foregroundMark x1="72276" y1="36858" x2="72276" y2="36858"/>
                        <a14:foregroundMark x1="77244" y1="37947" x2="77244" y2="37947"/>
                        <a14:foregroundMark x1="84295" y1="30327" x2="84295" y2="30327"/>
                        <a14:foregroundMark x1="73397" y1="27838" x2="73397" y2="27838"/>
                        <a14:foregroundMark x1="18750" y1="8709" x2="18750" y2="8709"/>
                        <a14:foregroundMark x1="11538" y1="28305" x2="11538" y2="28305"/>
                        <a14:foregroundMark x1="12019" y1="40902" x2="12019" y2="40902"/>
                        <a14:foregroundMark x1="13301" y1="40591" x2="13301" y2="40591"/>
                        <a14:foregroundMark x1="20032" y1="29082" x2="20032" y2="29082"/>
                        <a14:foregroundMark x1="13141" y1="25661" x2="13141" y2="25661"/>
                        <a14:foregroundMark x1="28045" y1="30016" x2="28045" y2="30016"/>
                        <a14:foregroundMark x1="30929" y1="30949" x2="30929" y2="30949"/>
                        <a14:foregroundMark x1="33654" y1="31571" x2="33654" y2="31571"/>
                        <a14:foregroundMark x1="36859" y1="31882" x2="36859" y2="31882"/>
                        <a14:foregroundMark x1="33814" y1="45257" x2="33814" y2="45257"/>
                        <a14:foregroundMark x1="30609" y1="43546" x2="30609" y2="43546"/>
                        <a14:foregroundMark x1="28686" y1="43701" x2="28686" y2="43701"/>
                        <a14:foregroundMark x1="25160" y1="42768" x2="25160" y2="42768"/>
                        <a14:foregroundMark x1="12500" y1="49456" x2="12500" y2="49456"/>
                        <a14:foregroundMark x1="10577" y1="49456" x2="10577" y2="49456"/>
                        <a14:foregroundMark x1="6250" y1="47745" x2="6250" y2="47745"/>
                      </a14:backgroundRemoval>
                    </a14:imgEffect>
                  </a14:imgLayer>
                </a14:imgProps>
              </a:ext>
              <a:ext uri="{28A0092B-C50C-407E-A947-70E740481C1C}">
                <a14:useLocalDpi xmlns:a14="http://schemas.microsoft.com/office/drawing/2010/main" val="0"/>
              </a:ext>
            </a:extLst>
          </a:blip>
          <a:srcRect/>
          <a:stretch>
            <a:fillRect/>
          </a:stretch>
        </p:blipFill>
        <p:spPr bwMode="auto">
          <a:xfrm>
            <a:off x="5580112" y="3645024"/>
            <a:ext cx="2272998" cy="234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386" b="100000" l="8387" r="100000">
                        <a14:foregroundMark x1="30000" y1="89154" x2="30000" y2="89154"/>
                        <a14:foregroundMark x1="30645" y1="93492" x2="30645" y2="93492"/>
                        <a14:foregroundMark x1="96774" y1="41215" x2="96774" y2="41215"/>
                        <a14:foregroundMark x1="76129" y1="8894" x2="76129" y2="8894"/>
                        <a14:foregroundMark x1="70645" y1="12798" x2="70645" y2="12798"/>
                        <a14:foregroundMark x1="13548" y1="58351" x2="13548" y2="58351"/>
                        <a14:foregroundMark x1="11613" y1="67245" x2="11613" y2="67245"/>
                        <a14:foregroundMark x1="94194" y1="77657" x2="94194" y2="77657"/>
                        <a14:foregroundMark x1="95484" y1="80043" x2="95484" y2="80043"/>
                      </a14:backgroundRemoval>
                    </a14:imgEffect>
                  </a14:imgLayer>
                </a14:imgProps>
              </a:ext>
              <a:ext uri="{28A0092B-C50C-407E-A947-70E740481C1C}">
                <a14:useLocalDpi xmlns:a14="http://schemas.microsoft.com/office/drawing/2010/main" val="0"/>
              </a:ext>
            </a:extLst>
          </a:blip>
          <a:srcRect/>
          <a:stretch>
            <a:fillRect/>
          </a:stretch>
        </p:blipFill>
        <p:spPr bwMode="auto">
          <a:xfrm>
            <a:off x="30363" y="458742"/>
            <a:ext cx="1085254" cy="161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202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8"/>
            <a:ext cx="9036496" cy="162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Autofit/>
          </a:bodyPr>
          <a:lstStyle/>
          <a:p>
            <a:r>
              <a:rPr kumimoji="1" lang="ja-JP" altLang="en-US" dirty="0" smtClean="0"/>
              <a:t>まず、説明書を読まなくちゃ！</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くすりは、国の承認制度により品質、有効性や安全性が厳しく審査され使用方法が決められ</a:t>
            </a:r>
            <a:r>
              <a:rPr lang="ja-JP" altLang="en-US" dirty="0" smtClean="0"/>
              <a:t>ています。</a:t>
            </a:r>
            <a:endParaRPr lang="en-US" altLang="ja-JP" dirty="0" smtClean="0"/>
          </a:p>
          <a:p>
            <a:endParaRPr lang="en-US" altLang="ja-JP" dirty="0" smtClean="0"/>
          </a:p>
          <a:p>
            <a:r>
              <a:rPr kumimoji="1" lang="en-US" altLang="ja-JP" dirty="0" smtClean="0"/>
              <a:t>OTC</a:t>
            </a:r>
            <a:r>
              <a:rPr kumimoji="1" lang="ja-JP" altLang="en-US" dirty="0" smtClean="0"/>
              <a:t>医薬品の説明書に</a:t>
            </a:r>
            <a:r>
              <a:rPr lang="ja-JP" altLang="en-US" dirty="0" smtClean="0"/>
              <a:t>は、次の</a:t>
            </a:r>
            <a:r>
              <a:rPr lang="en-US" altLang="ja-JP" dirty="0" smtClean="0"/>
              <a:t>7</a:t>
            </a:r>
            <a:r>
              <a:rPr lang="ja-JP" altLang="en-US" dirty="0" err="1" smtClean="0"/>
              <a:t>つの</a:t>
            </a:r>
            <a:r>
              <a:rPr lang="ja-JP" altLang="en-US" dirty="0" smtClean="0"/>
              <a:t>項目が書かれています。</a:t>
            </a:r>
            <a:endParaRPr kumimoji="1" lang="en-US" altLang="ja-JP" dirty="0" smtClean="0"/>
          </a:p>
        </p:txBody>
      </p:sp>
    </p:spTree>
    <p:extLst>
      <p:ext uri="{BB962C8B-B14F-4D97-AF65-F5344CB8AC3E}">
        <p14:creationId xmlns:p14="http://schemas.microsoft.com/office/powerpoint/2010/main" val="3859724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8"/>
            <a:ext cx="9036496" cy="162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Autofit/>
          </a:bodyPr>
          <a:lstStyle/>
          <a:p>
            <a:r>
              <a:rPr kumimoji="1" lang="ja-JP" altLang="en-US" dirty="0" smtClean="0"/>
              <a:t>まず、説明書を読まなくちゃ！</a:t>
            </a:r>
            <a:endParaRPr kumimoji="1" lang="ja-JP" altLang="en-US" dirty="0"/>
          </a:p>
        </p:txBody>
      </p:sp>
      <p:sp>
        <p:nvSpPr>
          <p:cNvPr id="5" name="テキスト ボックス 4"/>
          <p:cNvSpPr txBox="1"/>
          <p:nvPr/>
        </p:nvSpPr>
        <p:spPr>
          <a:xfrm>
            <a:off x="563555" y="1591628"/>
            <a:ext cx="4104456" cy="1107996"/>
          </a:xfrm>
          <a:prstGeom prst="rect">
            <a:avLst/>
          </a:prstGeom>
          <a:noFill/>
        </p:spPr>
        <p:txBody>
          <a:bodyPr wrap="square" numCol="1" rtlCol="0">
            <a:spAutoFit/>
          </a:bodyPr>
          <a:lstStyle/>
          <a:p>
            <a:r>
              <a:rPr kumimoji="1" lang="ja-JP" altLang="en-US" sz="2200" dirty="0" smtClean="0">
                <a:solidFill>
                  <a:srgbClr val="00B0F0"/>
                </a:solidFill>
              </a:rPr>
              <a:t>①</a:t>
            </a:r>
            <a:r>
              <a:rPr kumimoji="1" lang="ja-JP" altLang="en-US" sz="2200" dirty="0" smtClean="0">
                <a:solidFill>
                  <a:schemeClr val="tx1">
                    <a:lumMod val="75000"/>
                    <a:lumOff val="25000"/>
                  </a:schemeClr>
                </a:solidFill>
              </a:rPr>
              <a:t>商品名や分類等</a:t>
            </a:r>
            <a:endParaRPr kumimoji="1" lang="en-US" altLang="ja-JP" sz="2200" dirty="0" smtClean="0">
              <a:solidFill>
                <a:schemeClr val="tx1">
                  <a:lumMod val="75000"/>
                  <a:lumOff val="25000"/>
                </a:schemeClr>
              </a:solidFill>
            </a:endParaRPr>
          </a:p>
          <a:p>
            <a:r>
              <a:rPr lang="ja-JP" altLang="en-US" sz="2200" dirty="0" smtClean="0">
                <a:solidFill>
                  <a:srgbClr val="00B0F0"/>
                </a:solidFill>
              </a:rPr>
              <a:t>④</a:t>
            </a:r>
            <a:r>
              <a:rPr lang="ja-JP" altLang="en-US" sz="2200" dirty="0" smtClean="0">
                <a:solidFill>
                  <a:schemeClr val="tx1">
                    <a:lumMod val="75000"/>
                    <a:lumOff val="25000"/>
                  </a:schemeClr>
                </a:solidFill>
              </a:rPr>
              <a:t>効能・効果</a:t>
            </a:r>
            <a:endParaRPr lang="en-US" altLang="ja-JP" sz="2200" dirty="0" smtClean="0">
              <a:solidFill>
                <a:schemeClr val="tx1">
                  <a:lumMod val="75000"/>
                  <a:lumOff val="25000"/>
                </a:schemeClr>
              </a:solidFill>
            </a:endParaRPr>
          </a:p>
          <a:p>
            <a:r>
              <a:rPr lang="ja-JP" altLang="en-US" sz="2200" dirty="0" smtClean="0">
                <a:solidFill>
                  <a:srgbClr val="00B0F0"/>
                </a:solidFill>
              </a:rPr>
              <a:t>⑦</a:t>
            </a:r>
            <a:r>
              <a:rPr lang="ja-JP" altLang="en-US" sz="2200" dirty="0" smtClean="0">
                <a:solidFill>
                  <a:schemeClr val="tx1">
                    <a:lumMod val="75000"/>
                    <a:lumOff val="25000"/>
                  </a:schemeClr>
                </a:solidFill>
              </a:rPr>
              <a:t>問い合わせ先・製造販売元等</a:t>
            </a:r>
            <a:endParaRPr lang="en-US" altLang="ja-JP" sz="2200" dirty="0" smtClean="0">
              <a:solidFill>
                <a:schemeClr val="tx1">
                  <a:lumMod val="75000"/>
                  <a:lumOff val="25000"/>
                </a:schemeClr>
              </a:solidFill>
            </a:endParaRPr>
          </a:p>
        </p:txBody>
      </p:sp>
      <p:sp>
        <p:nvSpPr>
          <p:cNvPr id="8" name="テキスト ボックス 7"/>
          <p:cNvSpPr txBox="1"/>
          <p:nvPr/>
        </p:nvSpPr>
        <p:spPr>
          <a:xfrm>
            <a:off x="3275856" y="1556792"/>
            <a:ext cx="2304256" cy="769441"/>
          </a:xfrm>
          <a:prstGeom prst="rect">
            <a:avLst/>
          </a:prstGeom>
          <a:noFill/>
        </p:spPr>
        <p:txBody>
          <a:bodyPr wrap="square" numCol="1" rtlCol="0">
            <a:spAutoFit/>
          </a:bodyPr>
          <a:lstStyle/>
          <a:p>
            <a:r>
              <a:rPr lang="ja-JP" altLang="en-US" sz="2200" dirty="0" smtClean="0">
                <a:solidFill>
                  <a:srgbClr val="00B0F0"/>
                </a:solidFill>
              </a:rPr>
              <a:t>②</a:t>
            </a:r>
            <a:r>
              <a:rPr lang="ja-JP" altLang="en-US" sz="2200" dirty="0" smtClean="0">
                <a:solidFill>
                  <a:schemeClr val="tx1">
                    <a:lumMod val="75000"/>
                    <a:lumOff val="25000"/>
                  </a:schemeClr>
                </a:solidFill>
              </a:rPr>
              <a:t>使用上の注意</a:t>
            </a:r>
            <a:endParaRPr lang="en-US" altLang="ja-JP" sz="2200" dirty="0" smtClean="0">
              <a:solidFill>
                <a:schemeClr val="tx1">
                  <a:lumMod val="75000"/>
                  <a:lumOff val="25000"/>
                </a:schemeClr>
              </a:solidFill>
            </a:endParaRPr>
          </a:p>
          <a:p>
            <a:r>
              <a:rPr lang="ja-JP" altLang="en-US" sz="2200" dirty="0" smtClean="0">
                <a:solidFill>
                  <a:srgbClr val="00B0F0"/>
                </a:solidFill>
              </a:rPr>
              <a:t>⑤</a:t>
            </a:r>
            <a:r>
              <a:rPr lang="ja-JP" altLang="en-US" sz="2200" dirty="0" smtClean="0">
                <a:solidFill>
                  <a:schemeClr val="tx1">
                    <a:lumMod val="75000"/>
                    <a:lumOff val="25000"/>
                  </a:schemeClr>
                </a:solidFill>
              </a:rPr>
              <a:t>用法・用量</a:t>
            </a:r>
            <a:endParaRPr lang="en-US" altLang="ja-JP" sz="2200" dirty="0" smtClean="0">
              <a:solidFill>
                <a:schemeClr val="tx1">
                  <a:lumMod val="75000"/>
                  <a:lumOff val="25000"/>
                </a:schemeClr>
              </a:solidFill>
            </a:endParaRPr>
          </a:p>
        </p:txBody>
      </p:sp>
      <p:sp>
        <p:nvSpPr>
          <p:cNvPr id="9" name="テキスト ボックス 8"/>
          <p:cNvSpPr txBox="1"/>
          <p:nvPr/>
        </p:nvSpPr>
        <p:spPr>
          <a:xfrm>
            <a:off x="5508105" y="1507431"/>
            <a:ext cx="3240360" cy="769441"/>
          </a:xfrm>
          <a:prstGeom prst="rect">
            <a:avLst/>
          </a:prstGeom>
          <a:noFill/>
        </p:spPr>
        <p:txBody>
          <a:bodyPr wrap="square" numCol="1" rtlCol="0">
            <a:spAutoFit/>
          </a:bodyPr>
          <a:lstStyle/>
          <a:p>
            <a:r>
              <a:rPr lang="ja-JP" altLang="en-US" sz="2200" dirty="0" smtClean="0">
                <a:solidFill>
                  <a:srgbClr val="00B0F0"/>
                </a:solidFill>
              </a:rPr>
              <a:t>③</a:t>
            </a:r>
            <a:r>
              <a:rPr lang="ja-JP" altLang="en-US" sz="2200" dirty="0" smtClean="0">
                <a:solidFill>
                  <a:schemeClr val="tx1">
                    <a:lumMod val="75000"/>
                    <a:lumOff val="25000"/>
                  </a:schemeClr>
                </a:solidFill>
              </a:rPr>
              <a:t>成分</a:t>
            </a:r>
            <a:endParaRPr lang="en-US" altLang="ja-JP" sz="2200" dirty="0" smtClean="0">
              <a:solidFill>
                <a:schemeClr val="tx1">
                  <a:lumMod val="75000"/>
                  <a:lumOff val="25000"/>
                </a:schemeClr>
              </a:solidFill>
            </a:endParaRPr>
          </a:p>
          <a:p>
            <a:r>
              <a:rPr lang="ja-JP" altLang="en-US" sz="2200" dirty="0" smtClean="0">
                <a:solidFill>
                  <a:srgbClr val="00B0F0"/>
                </a:solidFill>
              </a:rPr>
              <a:t>⑥</a:t>
            </a:r>
            <a:r>
              <a:rPr lang="ja-JP" altLang="en-US" sz="2200" dirty="0" smtClean="0">
                <a:solidFill>
                  <a:schemeClr val="tx1">
                    <a:lumMod val="75000"/>
                    <a:lumOff val="25000"/>
                  </a:schemeClr>
                </a:solidFill>
              </a:rPr>
              <a:t>保管及び取扱上の注意</a:t>
            </a:r>
            <a:endParaRPr lang="en-US" altLang="ja-JP" sz="2200" dirty="0" smtClean="0">
              <a:solidFill>
                <a:schemeClr val="tx1">
                  <a:lumMod val="75000"/>
                  <a:lumOff val="25000"/>
                </a:schemeClr>
              </a:solidFill>
            </a:endParaRPr>
          </a:p>
        </p:txBody>
      </p:sp>
      <p:sp>
        <p:nvSpPr>
          <p:cNvPr id="6" name="山形 5"/>
          <p:cNvSpPr/>
          <p:nvPr/>
        </p:nvSpPr>
        <p:spPr>
          <a:xfrm>
            <a:off x="8493022" y="1484784"/>
            <a:ext cx="615482" cy="913327"/>
          </a:xfrm>
          <a:prstGeom prst="chevron">
            <a:avLst>
              <a:gd name="adj" fmla="val 6061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solidFill>
                <a:schemeClr val="tx1"/>
              </a:solidFill>
            </a:endParaRPr>
          </a:p>
        </p:txBody>
      </p:sp>
      <p:sp>
        <p:nvSpPr>
          <p:cNvPr id="11" name="山形 10"/>
          <p:cNvSpPr/>
          <p:nvPr/>
        </p:nvSpPr>
        <p:spPr>
          <a:xfrm rot="10800000">
            <a:off x="-3922" y="1651577"/>
            <a:ext cx="615482" cy="913327"/>
          </a:xfrm>
          <a:prstGeom prst="chevron">
            <a:avLst>
              <a:gd name="adj" fmla="val 6061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solidFill>
                <a:schemeClr val="tx1"/>
              </a:solidFill>
            </a:endParaRPr>
          </a:p>
        </p:txBody>
      </p:sp>
      <p:pic>
        <p:nvPicPr>
          <p:cNvPr id="13314"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18" b="100000" l="0" r="100000">
                        <a14:foregroundMark x1="70378" y1="44013" x2="70378" y2="44013"/>
                        <a14:foregroundMark x1="26261" y1="55143" x2="26261" y2="55143"/>
                        <a14:foregroundMark x1="76891" y1="75885" x2="76891" y2="75885"/>
                      </a14:backgroundRemoval>
                    </a14:imgEffect>
                  </a14:imgLayer>
                </a14:imgProps>
              </a:ext>
              <a:ext uri="{28A0092B-C50C-407E-A947-70E740481C1C}">
                <a14:useLocalDpi xmlns:a14="http://schemas.microsoft.com/office/drawing/2010/main" val="0"/>
              </a:ext>
            </a:extLst>
          </a:blip>
          <a:srcRect/>
          <a:stretch>
            <a:fillRect/>
          </a:stretch>
        </p:blipFill>
        <p:spPr bwMode="auto">
          <a:xfrm>
            <a:off x="2897956" y="2648459"/>
            <a:ext cx="2826172" cy="3520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円形吹き出し 9"/>
          <p:cNvSpPr/>
          <p:nvPr/>
        </p:nvSpPr>
        <p:spPr>
          <a:xfrm>
            <a:off x="755576" y="2924943"/>
            <a:ext cx="2304256" cy="2034419"/>
          </a:xfrm>
          <a:prstGeom prst="wedgeEllipseCallout">
            <a:avLst>
              <a:gd name="adj1" fmla="val 69871"/>
              <a:gd name="adj2" fmla="val -89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000" dirty="0" smtClean="0"/>
              <a:t>くすりの使い方やのむ時間の目安などの説明が書いて</a:t>
            </a:r>
            <a:endParaRPr kumimoji="1" lang="en-US" altLang="ja-JP" sz="2000" dirty="0" smtClean="0"/>
          </a:p>
          <a:p>
            <a:pPr algn="ctr"/>
            <a:r>
              <a:rPr kumimoji="1" lang="ja-JP" altLang="en-US" sz="2000" dirty="0" smtClean="0"/>
              <a:t>あるよ！</a:t>
            </a:r>
            <a:endParaRPr kumimoji="1" lang="ja-JP" altLang="en-US" sz="2000" dirty="0"/>
          </a:p>
        </p:txBody>
      </p:sp>
      <p:sp>
        <p:nvSpPr>
          <p:cNvPr id="14" name="円形吹き出し 13"/>
          <p:cNvSpPr/>
          <p:nvPr/>
        </p:nvSpPr>
        <p:spPr>
          <a:xfrm>
            <a:off x="5508104" y="2564904"/>
            <a:ext cx="2304256" cy="1800201"/>
          </a:xfrm>
          <a:prstGeom prst="wedgeEllipseCallout">
            <a:avLst>
              <a:gd name="adj1" fmla="val -67603"/>
              <a:gd name="adj2" fmla="val 3694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000" dirty="0" smtClean="0"/>
              <a:t>くすりを使う時の注意事項は必ずチェック</a:t>
            </a:r>
            <a:endParaRPr kumimoji="1" lang="en-US" altLang="ja-JP" sz="2000" dirty="0" smtClean="0"/>
          </a:p>
          <a:p>
            <a:pPr algn="ctr"/>
            <a:r>
              <a:rPr kumimoji="1" lang="ja-JP" altLang="en-US" sz="2000" dirty="0" smtClean="0"/>
              <a:t>しよう！</a:t>
            </a:r>
            <a:endParaRPr kumimoji="1" lang="ja-JP" altLang="en-US" sz="2000" dirty="0"/>
          </a:p>
        </p:txBody>
      </p:sp>
      <p:sp>
        <p:nvSpPr>
          <p:cNvPr id="15" name="円形吹き出し 14"/>
          <p:cNvSpPr/>
          <p:nvPr/>
        </p:nvSpPr>
        <p:spPr>
          <a:xfrm>
            <a:off x="4830553" y="4408879"/>
            <a:ext cx="3312368" cy="1594989"/>
          </a:xfrm>
          <a:prstGeom prst="wedgeEllipseCallout">
            <a:avLst>
              <a:gd name="adj1" fmla="val -62407"/>
              <a:gd name="adj2" fmla="val -489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t>このくすりは</a:t>
            </a:r>
            <a:endParaRPr kumimoji="1" lang="en-US" altLang="ja-JP" sz="2000" dirty="0" smtClean="0"/>
          </a:p>
          <a:p>
            <a:pPr algn="ctr"/>
            <a:r>
              <a:rPr lang="ja-JP" altLang="en-US" sz="2000" dirty="0" smtClean="0"/>
              <a:t>どんな症状に</a:t>
            </a:r>
            <a:endParaRPr lang="en-US" altLang="ja-JP" sz="2000" dirty="0" smtClean="0"/>
          </a:p>
          <a:p>
            <a:pPr algn="ctr"/>
            <a:r>
              <a:rPr kumimoji="1" lang="ja-JP" altLang="en-US" sz="2000" dirty="0"/>
              <a:t>どのよう</a:t>
            </a:r>
            <a:r>
              <a:rPr kumimoji="1" lang="ja-JP" altLang="en-US" sz="2000" dirty="0" smtClean="0"/>
              <a:t>に効くのか</a:t>
            </a:r>
            <a:endParaRPr kumimoji="1" lang="en-US" altLang="ja-JP" sz="2000" dirty="0" smtClean="0"/>
          </a:p>
          <a:p>
            <a:pPr algn="ctr"/>
            <a:r>
              <a:rPr lang="ja-JP" altLang="en-US" sz="2000" dirty="0" smtClean="0"/>
              <a:t>確認しよう！</a:t>
            </a:r>
            <a:endParaRPr kumimoji="1" lang="ja-JP" altLang="en-US" sz="2000" dirty="0"/>
          </a:p>
        </p:txBody>
      </p:sp>
      <p:sp>
        <p:nvSpPr>
          <p:cNvPr id="21" name="テキスト ボックス 20"/>
          <p:cNvSpPr txBox="1"/>
          <p:nvPr/>
        </p:nvSpPr>
        <p:spPr>
          <a:xfrm>
            <a:off x="622714" y="6147821"/>
            <a:ext cx="8186858"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ja-JP" altLang="en-US" sz="2400" dirty="0"/>
              <a:t>くすりの袋・箱やレシート</a:t>
            </a:r>
            <a:r>
              <a:rPr lang="ja-JP" altLang="en-US" sz="2400" dirty="0" smtClean="0"/>
              <a:t>も使い終わるまで捨てないで</a:t>
            </a:r>
            <a:r>
              <a:rPr lang="ja-JP" altLang="en-US" sz="2400" dirty="0"/>
              <a:t>！</a:t>
            </a:r>
          </a:p>
        </p:txBody>
      </p:sp>
      <p:sp>
        <p:nvSpPr>
          <p:cNvPr id="18" name="禁止 17"/>
          <p:cNvSpPr/>
          <p:nvPr/>
        </p:nvSpPr>
        <p:spPr>
          <a:xfrm>
            <a:off x="179512" y="5301208"/>
            <a:ext cx="936104" cy="933430"/>
          </a:xfrm>
          <a:prstGeom prst="noSmoking">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154022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72008"/>
            <a:ext cx="9036496"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341784"/>
            <a:ext cx="8229600" cy="1143000"/>
          </a:xfrm>
        </p:spPr>
        <p:txBody>
          <a:bodyPr>
            <a:noAutofit/>
          </a:bodyPr>
          <a:lstStyle/>
          <a:p>
            <a:r>
              <a:rPr kumimoji="1" lang="ja-JP" altLang="en-US" dirty="0" smtClean="0"/>
              <a:t>薬剤師さんに相談してみよう！</a:t>
            </a:r>
            <a:r>
              <a:rPr kumimoji="1" lang="en-US" altLang="ja-JP" dirty="0" smtClean="0"/>
              <a:t/>
            </a:r>
            <a:br>
              <a:rPr kumimoji="1" lang="en-US" altLang="ja-JP" dirty="0" smtClean="0"/>
            </a:br>
            <a:r>
              <a:rPr lang="ja-JP" altLang="en-US" sz="2400" dirty="0">
                <a:solidFill>
                  <a:schemeClr val="tx1">
                    <a:lumMod val="65000"/>
                    <a:lumOff val="35000"/>
                  </a:schemeClr>
                </a:solidFill>
              </a:rPr>
              <a:t>くすりに</a:t>
            </a:r>
            <a:r>
              <a:rPr lang="ja-JP" altLang="en-US" sz="2400" dirty="0" smtClean="0">
                <a:solidFill>
                  <a:schemeClr val="tx1">
                    <a:lumMod val="65000"/>
                    <a:lumOff val="35000"/>
                  </a:schemeClr>
                </a:solidFill>
              </a:rPr>
              <a:t>は大きく分けて</a:t>
            </a:r>
            <a:r>
              <a:rPr lang="en-US" altLang="ja-JP" sz="2400" dirty="0" smtClean="0">
                <a:solidFill>
                  <a:schemeClr val="tx1">
                    <a:lumMod val="65000"/>
                    <a:lumOff val="35000"/>
                  </a:schemeClr>
                </a:solidFill>
              </a:rPr>
              <a:t>2</a:t>
            </a:r>
            <a:r>
              <a:rPr lang="ja-JP" altLang="en-US" sz="2400" dirty="0" err="1" smtClean="0">
                <a:solidFill>
                  <a:schemeClr val="tx1">
                    <a:lumMod val="65000"/>
                    <a:lumOff val="35000"/>
                  </a:schemeClr>
                </a:solidFill>
              </a:rPr>
              <a:t>つの</a:t>
            </a:r>
            <a:r>
              <a:rPr lang="ja-JP" altLang="en-US" sz="2400" dirty="0" smtClean="0">
                <a:solidFill>
                  <a:schemeClr val="tx1">
                    <a:lumMod val="65000"/>
                    <a:lumOff val="35000"/>
                  </a:schemeClr>
                </a:solidFill>
              </a:rPr>
              <a:t>タイプがあります。</a:t>
            </a:r>
            <a:endParaRPr kumimoji="1" lang="ja-JP" altLang="en-US" sz="2400" dirty="0">
              <a:solidFill>
                <a:schemeClr val="tx1">
                  <a:lumMod val="65000"/>
                  <a:lumOff val="35000"/>
                </a:schemeClr>
              </a:solidFill>
            </a:endParaRPr>
          </a:p>
        </p:txBody>
      </p:sp>
      <p:sp>
        <p:nvSpPr>
          <p:cNvPr id="3" name="コンテンツ プレースホルダー 2"/>
          <p:cNvSpPr>
            <a:spLocks noGrp="1"/>
          </p:cNvSpPr>
          <p:nvPr>
            <p:ph idx="1"/>
          </p:nvPr>
        </p:nvSpPr>
        <p:spPr>
          <a:xfrm>
            <a:off x="457200" y="2132856"/>
            <a:ext cx="5266928" cy="4392488"/>
          </a:xfrm>
        </p:spPr>
        <p:txBody>
          <a:bodyPr>
            <a:noAutofit/>
          </a:bodyPr>
          <a:lstStyle/>
          <a:p>
            <a:r>
              <a:rPr lang="ja-JP" altLang="en-US" sz="2500" dirty="0">
                <a:latin typeface="+mn-ea"/>
              </a:rPr>
              <a:t>患者さんの症状や体質にあわせて医師・歯科医師が処方するくすりです。</a:t>
            </a:r>
            <a:endParaRPr lang="en-US" altLang="ja-JP" sz="2500" dirty="0">
              <a:latin typeface="+mn-ea"/>
            </a:endParaRPr>
          </a:p>
          <a:p>
            <a:r>
              <a:rPr lang="ja-JP" altLang="en-US" sz="2500" dirty="0" smtClean="0">
                <a:latin typeface="+mn-ea"/>
              </a:rPr>
              <a:t>くすり</a:t>
            </a:r>
            <a:r>
              <a:rPr lang="ja-JP" altLang="en-US" sz="2500" dirty="0">
                <a:latin typeface="+mn-ea"/>
              </a:rPr>
              <a:t>を受け取るには、処方箋（治療に必要なくすりの種類や量、使用法が記載された書類）が必要です</a:t>
            </a:r>
            <a:r>
              <a:rPr lang="ja-JP" altLang="en-US" sz="2500" dirty="0" smtClean="0">
                <a:latin typeface="+mn-ea"/>
              </a:rPr>
              <a:t>。</a:t>
            </a:r>
            <a:endParaRPr lang="en-US" altLang="ja-JP" sz="2500" dirty="0" smtClean="0">
              <a:latin typeface="+mn-ea"/>
            </a:endParaRPr>
          </a:p>
          <a:p>
            <a:endParaRPr lang="en-US" altLang="ja-JP" sz="2500" dirty="0" smtClean="0">
              <a:latin typeface="+mn-ea"/>
            </a:endParaRPr>
          </a:p>
          <a:p>
            <a:endParaRPr lang="en-US" altLang="ja-JP" sz="2500" dirty="0" smtClean="0">
              <a:latin typeface="+mn-ea"/>
            </a:endParaRPr>
          </a:p>
          <a:p>
            <a:r>
              <a:rPr kumimoji="1" lang="ja-JP" altLang="en-US" sz="2500" dirty="0" smtClean="0">
                <a:latin typeface="+mn-ea"/>
              </a:rPr>
              <a:t>自分の症状にあわせて薬局などで買うことができるくすりです</a:t>
            </a:r>
            <a:r>
              <a:rPr lang="ja-JP" altLang="en-US" sz="2500" dirty="0" smtClean="0">
                <a:latin typeface="+mn-ea"/>
              </a:rPr>
              <a:t>。</a:t>
            </a:r>
            <a:endParaRPr lang="en-US" altLang="ja-JP" sz="2500" dirty="0" smtClean="0">
              <a:latin typeface="+mn-ea"/>
            </a:endParaRPr>
          </a:p>
          <a:p>
            <a:r>
              <a:rPr lang="en-US" altLang="ja-JP" sz="2500" dirty="0" smtClean="0">
                <a:latin typeface="+mn-ea"/>
              </a:rPr>
              <a:t>OTC</a:t>
            </a:r>
            <a:r>
              <a:rPr lang="ja-JP" altLang="en-US" sz="2500" dirty="0" smtClean="0">
                <a:latin typeface="+mn-ea"/>
              </a:rPr>
              <a:t>医薬品とも呼ばれます。</a:t>
            </a:r>
            <a:endParaRPr lang="en-US" altLang="ja-JP" sz="2500" dirty="0" smtClean="0">
              <a:latin typeface="+mn-ea"/>
            </a:endParaRPr>
          </a:p>
        </p:txBody>
      </p:sp>
      <p:sp>
        <p:nvSpPr>
          <p:cNvPr id="4" name="角丸四角形吹き出し 3"/>
          <p:cNvSpPr/>
          <p:nvPr/>
        </p:nvSpPr>
        <p:spPr>
          <a:xfrm>
            <a:off x="107504" y="44624"/>
            <a:ext cx="2160240" cy="360040"/>
          </a:xfrm>
          <a:prstGeom prst="wedgeRoundRectCallout">
            <a:avLst>
              <a:gd name="adj1" fmla="val -1684"/>
              <a:gd name="adj2" fmla="val 83664"/>
              <a:gd name="adj3" fmla="val 16667"/>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00B0F0"/>
                </a:solidFill>
              </a:rPr>
              <a:t>くすりの専門家</a:t>
            </a:r>
            <a:endParaRPr kumimoji="1" lang="ja-JP" altLang="en-US" dirty="0">
              <a:solidFill>
                <a:srgbClr val="00B0F0"/>
              </a:solidFill>
            </a:endParaRPr>
          </a:p>
        </p:txBody>
      </p:sp>
      <p:grpSp>
        <p:nvGrpSpPr>
          <p:cNvPr id="5" name="グループ化 4"/>
          <p:cNvGrpSpPr/>
          <p:nvPr/>
        </p:nvGrpSpPr>
        <p:grpSpPr>
          <a:xfrm>
            <a:off x="107504" y="4392262"/>
            <a:ext cx="4599186" cy="548906"/>
            <a:chOff x="179512" y="3960214"/>
            <a:chExt cx="5544616" cy="692922"/>
          </a:xfrm>
        </p:grpSpPr>
        <p:sp>
          <p:nvSpPr>
            <p:cNvPr id="17" name="フローチャート : 端子 16"/>
            <p:cNvSpPr/>
            <p:nvPr/>
          </p:nvSpPr>
          <p:spPr>
            <a:xfrm>
              <a:off x="179512" y="3960214"/>
              <a:ext cx="5544616" cy="692922"/>
            </a:xfrm>
            <a:prstGeom prst="flowChartTerminator">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400"/>
            </a:p>
          </p:txBody>
        </p:sp>
        <p:sp>
          <p:nvSpPr>
            <p:cNvPr id="7" name="フローチャート : 端子 6"/>
            <p:cNvSpPr/>
            <p:nvPr/>
          </p:nvSpPr>
          <p:spPr>
            <a:xfrm>
              <a:off x="467544" y="4032222"/>
              <a:ext cx="2448272" cy="515426"/>
            </a:xfrm>
            <a:prstGeom prst="flowChartTerminator">
              <a:avLst/>
            </a:prstGeom>
            <a:solidFill>
              <a:srgbClr val="00B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solidFill>
                    <a:sysClr val="windowText" lastClr="000000"/>
                  </a:solidFill>
                </a:rPr>
                <a:t>要指導医薬品</a:t>
              </a:r>
              <a:endParaRPr kumimoji="1" lang="ja-JP" altLang="en-US" dirty="0">
                <a:solidFill>
                  <a:sysClr val="windowText" lastClr="000000"/>
                </a:solidFill>
              </a:endParaRPr>
            </a:p>
          </p:txBody>
        </p:sp>
        <p:sp>
          <p:nvSpPr>
            <p:cNvPr id="20" name="フローチャート : 端子 19"/>
            <p:cNvSpPr/>
            <p:nvPr/>
          </p:nvSpPr>
          <p:spPr>
            <a:xfrm>
              <a:off x="2915816" y="4032222"/>
              <a:ext cx="2448272" cy="515426"/>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一般用医薬品</a:t>
              </a:r>
              <a:endParaRPr kumimoji="1" lang="ja-JP" altLang="en-US" dirty="0"/>
            </a:p>
          </p:txBody>
        </p:sp>
      </p:grpSp>
      <p:sp>
        <p:nvSpPr>
          <p:cNvPr id="10" name="フローチャート : 端子 9"/>
          <p:cNvSpPr/>
          <p:nvPr/>
        </p:nvSpPr>
        <p:spPr>
          <a:xfrm>
            <a:off x="179512" y="1700808"/>
            <a:ext cx="2232248" cy="432048"/>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dirty="0" smtClean="0"/>
              <a:t>医療用医薬品</a:t>
            </a:r>
            <a:endParaRPr kumimoji="1" lang="ja-JP" altLang="en-US" dirty="0"/>
          </a:p>
        </p:txBody>
      </p:sp>
      <p:grpSp>
        <p:nvGrpSpPr>
          <p:cNvPr id="12" name="グループ化 11"/>
          <p:cNvGrpSpPr/>
          <p:nvPr/>
        </p:nvGrpSpPr>
        <p:grpSpPr>
          <a:xfrm>
            <a:off x="6084168" y="1839756"/>
            <a:ext cx="2864567" cy="2309324"/>
            <a:chOff x="5580112" y="2636912"/>
            <a:chExt cx="3457351" cy="3070422"/>
          </a:xfrm>
        </p:grpSpPr>
        <p:pic>
          <p:nvPicPr>
            <p:cNvPr id="13"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77333" y1="12500" x2="77333" y2="12500"/>
                          <a14:foregroundMark x1="8000" y1="28889" x2="8000" y2="28889"/>
                          <a14:foregroundMark x1="24800" y1="35278" x2="24800" y2="35278"/>
                          <a14:foregroundMark x1="14133" y1="72500" x2="14133" y2="72500"/>
                          <a14:foregroundMark x1="22933" y1="26389" x2="22933" y2="26389"/>
                          <a14:foregroundMark x1="21333" y1="72500" x2="21333" y2="72500"/>
                          <a14:foregroundMark x1="64800" y1="34444" x2="64800" y2="34444"/>
                          <a14:foregroundMark x1="70667" y1="13611" x2="70667" y2="13611"/>
                          <a14:foregroundMark x1="25333" y1="43611" x2="25333" y2="43611"/>
                          <a14:foregroundMark x1="10133" y1="62778" x2="10133" y2="62778"/>
                          <a14:foregroundMark x1="16267" y1="58333" x2="16267" y2="58333"/>
                        </a14:backgroundRemoval>
                      </a14:imgEffect>
                    </a14:imgLayer>
                  </a14:imgProps>
                </a:ext>
                <a:ext uri="{28A0092B-C50C-407E-A947-70E740481C1C}">
                  <a14:useLocalDpi xmlns:a14="http://schemas.microsoft.com/office/drawing/2010/main" val="0"/>
                </a:ext>
              </a:extLst>
            </a:blip>
            <a:srcRect/>
            <a:stretch>
              <a:fillRect/>
            </a:stretch>
          </p:blipFill>
          <p:spPr bwMode="auto">
            <a:xfrm>
              <a:off x="5652120" y="3356992"/>
              <a:ext cx="2448272" cy="235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backgroundMark x1="17300" y1="94231" x2="17300" y2="94231"/>
                          <a14:backgroundMark x1="97890" y1="83974" x2="97890" y2="83974"/>
                          <a14:backgroundMark x1="95359" y1="96795" x2="95359" y2="96795"/>
                          <a14:backgroundMark x1="97046" y1="74359" x2="97046" y2="74359"/>
                          <a14:backgroundMark x1="97468" y1="89744" x2="97468" y2="89744"/>
                          <a14:backgroundMark x1="98312" y1="76923" x2="98312" y2="76923"/>
                        </a14:backgroundRemoval>
                      </a14:imgEffect>
                    </a14:imgLayer>
                  </a14:imgProps>
                </a:ext>
                <a:ext uri="{28A0092B-C50C-407E-A947-70E740481C1C}">
                  <a14:useLocalDpi xmlns:a14="http://schemas.microsoft.com/office/drawing/2010/main" val="0"/>
                </a:ext>
              </a:extLst>
            </a:blip>
            <a:srcRect/>
            <a:stretch>
              <a:fillRect/>
            </a:stretch>
          </p:blipFill>
          <p:spPr bwMode="auto">
            <a:xfrm>
              <a:off x="5580112" y="2636912"/>
              <a:ext cx="1674440" cy="110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68344" y="2852936"/>
              <a:ext cx="1369119" cy="1357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6" name="Picture 2"/>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2107" b="100000" l="0" r="100000">
                        <a14:foregroundMark x1="47005" y1="19287" x2="47005" y2="19287"/>
                        <a14:foregroundMark x1="31380" y1="23501" x2="31380" y2="23501"/>
                        <a14:foregroundMark x1="43099" y1="45705" x2="43620" y2="45705"/>
                        <a14:foregroundMark x1="42448" y1="67747" x2="42448" y2="67747"/>
                        <a14:foregroundMark x1="36589" y1="74068" x2="36589" y2="74068"/>
                        <a14:foregroundMark x1="40234" y1="74230" x2="40234" y2="74230"/>
                        <a14:foregroundMark x1="52083" y1="76175" x2="52083" y2="76175"/>
                        <a14:backgroundMark x1="18750" y1="5673" x2="18750" y2="5673"/>
                        <a14:backgroundMark x1="26823" y1="3728" x2="26823" y2="3728"/>
                        <a14:backgroundMark x1="8594" y1="4862" x2="8594" y2="4862"/>
                        <a14:backgroundMark x1="4427" y1="4376" x2="4427" y2="4376"/>
                        <a14:backgroundMark x1="4948" y1="8266" x2="5339" y2="6969"/>
                      </a14:backgroundRemoval>
                    </a14:imgEffect>
                  </a14:imgLayer>
                </a14:imgProps>
              </a:ext>
              <a:ext uri="{28A0092B-C50C-407E-A947-70E740481C1C}">
                <a14:useLocalDpi xmlns:a14="http://schemas.microsoft.com/office/drawing/2010/main" val="0"/>
              </a:ext>
            </a:extLst>
          </a:blip>
          <a:srcRect/>
          <a:stretch>
            <a:fillRect/>
          </a:stretch>
        </p:blipFill>
        <p:spPr bwMode="auto">
          <a:xfrm>
            <a:off x="5940152" y="4184761"/>
            <a:ext cx="2959581" cy="237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5808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4000" dirty="0" smtClean="0"/>
              <a:t>OTC</a:t>
            </a:r>
            <a:r>
              <a:rPr kumimoji="1" lang="ja-JP" altLang="en-US" sz="4000" dirty="0" smtClean="0"/>
              <a:t>医薬品と</a:t>
            </a:r>
            <a:r>
              <a:rPr kumimoji="1" lang="en-US" altLang="ja-JP" sz="4000" dirty="0" smtClean="0"/>
              <a:t/>
            </a:r>
            <a:br>
              <a:rPr kumimoji="1" lang="en-US" altLang="ja-JP" sz="4000" dirty="0" smtClean="0"/>
            </a:br>
            <a:r>
              <a:rPr kumimoji="1" lang="ja-JP" altLang="en-US" sz="4000" dirty="0" smtClean="0"/>
              <a:t>セルフメディケーション</a:t>
            </a:r>
            <a:endParaRPr kumimoji="1" lang="ja-JP" altLang="en-US" sz="4000" dirty="0"/>
          </a:p>
        </p:txBody>
      </p:sp>
      <p:sp>
        <p:nvSpPr>
          <p:cNvPr id="3" name="コンテンツ プレースホルダー 2"/>
          <p:cNvSpPr>
            <a:spLocks noGrp="1"/>
          </p:cNvSpPr>
          <p:nvPr>
            <p:ph idx="1"/>
          </p:nvPr>
        </p:nvSpPr>
        <p:spPr>
          <a:ln w="76200">
            <a:solidFill>
              <a:srgbClr val="00B0F0"/>
            </a:solidFill>
            <a:prstDash val="sysDot"/>
          </a:ln>
        </p:spPr>
        <p:txBody>
          <a:bodyPr/>
          <a:lstStyle/>
          <a:p>
            <a:r>
              <a:rPr kumimoji="1" lang="ja-JP" altLang="en-US" dirty="0" smtClean="0"/>
              <a:t>薬剤師などの専門家が薬局でカウンター越し（英語：</a:t>
            </a:r>
            <a:r>
              <a:rPr kumimoji="1" lang="en-US" altLang="ja-JP" b="1" u="sng" dirty="0" smtClean="0"/>
              <a:t>O</a:t>
            </a:r>
            <a:r>
              <a:rPr kumimoji="1" lang="en-US" altLang="ja-JP" dirty="0" smtClean="0"/>
              <a:t>ver </a:t>
            </a:r>
            <a:r>
              <a:rPr kumimoji="1" lang="en-US" altLang="ja-JP" b="1" u="sng" dirty="0" smtClean="0"/>
              <a:t>T</a:t>
            </a:r>
            <a:r>
              <a:rPr kumimoji="1" lang="en-US" altLang="ja-JP" dirty="0" smtClean="0"/>
              <a:t>he </a:t>
            </a:r>
            <a:r>
              <a:rPr kumimoji="1" lang="en-US" altLang="ja-JP" b="1" u="sng" dirty="0" smtClean="0"/>
              <a:t>C</a:t>
            </a:r>
            <a:r>
              <a:rPr kumimoji="1" lang="en-US" altLang="ja-JP" dirty="0" smtClean="0"/>
              <a:t>ounter</a:t>
            </a:r>
            <a:r>
              <a:rPr kumimoji="1" lang="ja-JP" altLang="en-US" dirty="0" smtClean="0"/>
              <a:t>）に説明してから販売されるので、</a:t>
            </a:r>
            <a:r>
              <a:rPr kumimoji="1" lang="en-US" altLang="ja-JP" dirty="0" smtClean="0"/>
              <a:t>OTC</a:t>
            </a:r>
            <a:r>
              <a:rPr kumimoji="1" lang="ja-JP" altLang="en-US" dirty="0" smtClean="0"/>
              <a:t>医薬品と呼ばれます。</a:t>
            </a:r>
            <a:endParaRPr kumimoji="1" lang="en-US" altLang="ja-JP" dirty="0" smtClean="0"/>
          </a:p>
          <a:p>
            <a:endParaRPr kumimoji="1" lang="en-US" altLang="ja-JP" dirty="0" smtClean="0"/>
          </a:p>
          <a:p>
            <a:r>
              <a:rPr lang="ja-JP" altLang="en-US" dirty="0" smtClean="0"/>
              <a:t>自分の健康は自分で守る「セルフメディケーション」のために、自分自身で健康管理を行い、軽度な身体の不調の時は</a:t>
            </a:r>
            <a:r>
              <a:rPr lang="en-US" altLang="ja-JP" dirty="0" smtClean="0"/>
              <a:t>OTC</a:t>
            </a:r>
            <a:r>
              <a:rPr lang="ja-JP" altLang="en-US" dirty="0" smtClean="0"/>
              <a:t>医薬品を上手に活用しましょう。</a:t>
            </a:r>
            <a:endParaRPr kumimoji="1" lang="ja-JP" altLang="en-US" dirty="0"/>
          </a:p>
        </p:txBody>
      </p:sp>
      <p:pic>
        <p:nvPicPr>
          <p:cNvPr id="6"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386" b="100000" l="8387" r="100000">
                        <a14:foregroundMark x1="30000" y1="89154" x2="30000" y2="89154"/>
                        <a14:foregroundMark x1="30645" y1="93492" x2="30645" y2="93492"/>
                        <a14:foregroundMark x1="96774" y1="41215" x2="96774" y2="41215"/>
                        <a14:foregroundMark x1="76129" y1="8894" x2="76129" y2="8894"/>
                        <a14:foregroundMark x1="70645" y1="12798" x2="70645" y2="12798"/>
                        <a14:foregroundMark x1="13548" y1="58351" x2="13548" y2="58351"/>
                        <a14:foregroundMark x1="11613" y1="67245" x2="11613" y2="67245"/>
                        <a14:foregroundMark x1="94194" y1="77657" x2="94194" y2="77657"/>
                        <a14:foregroundMark x1="95484" y1="80043" x2="95484" y2="80043"/>
                      </a14:backgroundRemoval>
                    </a14:imgEffect>
                  </a14:imgLayer>
                </a14:imgProps>
              </a:ext>
              <a:ext uri="{28A0092B-C50C-407E-A947-70E740481C1C}">
                <a14:useLocalDpi xmlns:a14="http://schemas.microsoft.com/office/drawing/2010/main" val="0"/>
              </a:ext>
            </a:extLst>
          </a:blip>
          <a:srcRect/>
          <a:stretch>
            <a:fillRect/>
          </a:stretch>
        </p:blipFill>
        <p:spPr bwMode="auto">
          <a:xfrm>
            <a:off x="30363" y="458742"/>
            <a:ext cx="1085254" cy="161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01713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5419" y="23466"/>
            <a:ext cx="7122885" cy="597222"/>
          </a:xfrm>
        </p:spPr>
        <p:txBody>
          <a:bodyPr>
            <a:noAutofit/>
          </a:bodyPr>
          <a:lstStyle/>
          <a:p>
            <a:pPr algn="l"/>
            <a:r>
              <a:rPr kumimoji="1" lang="ja-JP" altLang="en-US" sz="2400" dirty="0" smtClean="0"/>
              <a:t>くすりのタイプ、もう少しくわしくみてみると・・</a:t>
            </a:r>
            <a:endParaRPr kumimoji="1" lang="ja-JP" altLang="en-US" sz="2400" dirty="0"/>
          </a:p>
        </p:txBody>
      </p:sp>
      <p:sp>
        <p:nvSpPr>
          <p:cNvPr id="5" name="フローチャート : 端子 4"/>
          <p:cNvSpPr/>
          <p:nvPr/>
        </p:nvSpPr>
        <p:spPr>
          <a:xfrm rot="5400000">
            <a:off x="115524" y="612669"/>
            <a:ext cx="848055" cy="864095"/>
          </a:xfrm>
          <a:prstGeom prst="flowChartTerminator">
            <a:avLst/>
          </a:prstGeom>
        </p:spPr>
        <p:style>
          <a:lnRef idx="1">
            <a:schemeClr val="accent6"/>
          </a:lnRef>
          <a:fillRef idx="2">
            <a:schemeClr val="accent6"/>
          </a:fillRef>
          <a:effectRef idx="1">
            <a:schemeClr val="accent6"/>
          </a:effectRef>
          <a:fontRef idx="minor">
            <a:schemeClr val="dk1"/>
          </a:fontRef>
        </p:style>
        <p:txBody>
          <a:bodyPr vert="vert270" wrap="square" numCol="2" rtlCol="0" anchor="ctr"/>
          <a:lstStyle/>
          <a:p>
            <a:pPr algn="ctr"/>
            <a:r>
              <a:rPr kumimoji="1" lang="ja-JP" altLang="en-US" sz="1600" dirty="0" smtClean="0"/>
              <a:t>医療用医薬品</a:t>
            </a:r>
            <a:endParaRPr kumimoji="1" lang="ja-JP" altLang="en-US" sz="1600" dirty="0"/>
          </a:p>
        </p:txBody>
      </p:sp>
      <p:sp>
        <p:nvSpPr>
          <p:cNvPr id="9" name="フローチャート : 端子 8"/>
          <p:cNvSpPr/>
          <p:nvPr/>
        </p:nvSpPr>
        <p:spPr>
          <a:xfrm rot="5400000">
            <a:off x="-2339788" y="3916036"/>
            <a:ext cx="5272626" cy="378042"/>
          </a:xfrm>
          <a:prstGeom prst="flowChartTerminator">
            <a:avLst/>
          </a:prstGeom>
          <a:ln/>
        </p:spPr>
        <p:style>
          <a:lnRef idx="1">
            <a:schemeClr val="accent5"/>
          </a:lnRef>
          <a:fillRef idx="2">
            <a:schemeClr val="accent5"/>
          </a:fillRef>
          <a:effectRef idx="1">
            <a:schemeClr val="accent5"/>
          </a:effectRef>
          <a:fontRef idx="minor">
            <a:schemeClr val="dk1"/>
          </a:fontRef>
        </p:style>
        <p:txBody>
          <a:bodyPr vert="vert270" wrap="square" numCol="2" rtlCol="0" anchor="ctr"/>
          <a:lstStyle/>
          <a:p>
            <a:pPr algn="ctr"/>
            <a:r>
              <a:rPr lang="ja-JP" altLang="en-US" sz="1600" dirty="0" smtClean="0">
                <a:solidFill>
                  <a:schemeClr val="tx1">
                    <a:lumMod val="85000"/>
                    <a:lumOff val="15000"/>
                  </a:schemeClr>
                </a:solidFill>
              </a:rPr>
              <a:t>ＯＴＣ医薬品</a:t>
            </a:r>
            <a:endParaRPr kumimoji="1" lang="ja-JP" altLang="en-US" sz="1600" dirty="0">
              <a:solidFill>
                <a:schemeClr val="tx1">
                  <a:lumMod val="85000"/>
                  <a:lumOff val="15000"/>
                </a:schemeClr>
              </a:solidFill>
            </a:endParaRPr>
          </a:p>
        </p:txBody>
      </p:sp>
      <p:sp>
        <p:nvSpPr>
          <p:cNvPr id="10" name="フローチャート : 端子 9"/>
          <p:cNvSpPr/>
          <p:nvPr/>
        </p:nvSpPr>
        <p:spPr>
          <a:xfrm rot="5400000">
            <a:off x="71287" y="2007055"/>
            <a:ext cx="1422583" cy="378042"/>
          </a:xfrm>
          <a:prstGeom prst="flowChartTerminator">
            <a:avLst/>
          </a:prstGeom>
          <a:solidFill>
            <a:srgbClr val="00B050"/>
          </a:solidFill>
          <a:ln>
            <a:noFill/>
          </a:ln>
        </p:spPr>
        <p:style>
          <a:lnRef idx="1">
            <a:schemeClr val="accent6"/>
          </a:lnRef>
          <a:fillRef idx="3">
            <a:schemeClr val="accent6"/>
          </a:fillRef>
          <a:effectRef idx="2">
            <a:schemeClr val="accent6"/>
          </a:effectRef>
          <a:fontRef idx="minor">
            <a:schemeClr val="lt1"/>
          </a:fontRef>
        </p:style>
        <p:txBody>
          <a:bodyPr vert="vert270" wrap="square" numCol="2" rtlCol="0" anchor="ctr"/>
          <a:lstStyle/>
          <a:p>
            <a:pPr algn="ctr"/>
            <a:r>
              <a:rPr kumimoji="1" lang="ja-JP" altLang="en-US" sz="1200" dirty="0" smtClean="0"/>
              <a:t>要指導医薬品</a:t>
            </a:r>
            <a:endParaRPr kumimoji="1" lang="ja-JP" altLang="en-US" sz="1200" dirty="0"/>
          </a:p>
        </p:txBody>
      </p:sp>
      <p:sp>
        <p:nvSpPr>
          <p:cNvPr id="11" name="フローチャート : 端子 10"/>
          <p:cNvSpPr/>
          <p:nvPr/>
        </p:nvSpPr>
        <p:spPr>
          <a:xfrm rot="5400000">
            <a:off x="-1147068" y="4647994"/>
            <a:ext cx="3859293" cy="378042"/>
          </a:xfrm>
          <a:prstGeom prst="flowChartTerminator">
            <a:avLst/>
          </a:prstGeom>
        </p:spPr>
        <p:style>
          <a:lnRef idx="1">
            <a:schemeClr val="accent3"/>
          </a:lnRef>
          <a:fillRef idx="2">
            <a:schemeClr val="accent3"/>
          </a:fillRef>
          <a:effectRef idx="1">
            <a:schemeClr val="accent3"/>
          </a:effectRef>
          <a:fontRef idx="minor">
            <a:schemeClr val="dk1"/>
          </a:fontRef>
        </p:style>
        <p:txBody>
          <a:bodyPr vert="vert270" wrap="square" numCol="2" rtlCol="0" anchor="ctr"/>
          <a:lstStyle/>
          <a:p>
            <a:pPr algn="ctr"/>
            <a:r>
              <a:rPr kumimoji="1" lang="ja-JP" altLang="en-US" sz="1200" dirty="0" smtClean="0"/>
              <a:t>一般用医薬品</a:t>
            </a:r>
            <a:endParaRPr kumimoji="1" lang="ja-JP" altLang="en-US" sz="1200" dirty="0"/>
          </a:p>
        </p:txBody>
      </p:sp>
      <p:pic>
        <p:nvPicPr>
          <p:cNvPr id="1741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6" b="100000" l="0" r="100000"/>
                    </a14:imgEffect>
                  </a14:imgLayer>
                </a14:imgProps>
              </a:ext>
              <a:ext uri="{28A0092B-C50C-407E-A947-70E740481C1C}">
                <a14:useLocalDpi xmlns:a14="http://schemas.microsoft.com/office/drawing/2010/main" val="0"/>
              </a:ext>
            </a:extLst>
          </a:blip>
          <a:srcRect/>
          <a:stretch>
            <a:fillRect/>
          </a:stretch>
        </p:blipFill>
        <p:spPr bwMode="auto">
          <a:xfrm>
            <a:off x="2267744" y="620688"/>
            <a:ext cx="1051641" cy="76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0795" y="663014"/>
            <a:ext cx="1130693" cy="677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0843" y="712606"/>
            <a:ext cx="1269549" cy="62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6410" y="2042631"/>
            <a:ext cx="1457998" cy="684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19265" y="632433"/>
            <a:ext cx="1029937" cy="73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1187623" y="1484784"/>
            <a:ext cx="7307479" cy="738664"/>
          </a:xfrm>
          <a:prstGeom prst="rect">
            <a:avLst/>
          </a:prstGeom>
          <a:noFill/>
        </p:spPr>
        <p:txBody>
          <a:bodyPr wrap="square" rtlCol="0">
            <a:spAutoFit/>
          </a:bodyPr>
          <a:lstStyle/>
          <a:p>
            <a:r>
              <a:rPr kumimoji="1" lang="ja-JP" altLang="en-US" sz="1400" dirty="0" smtClean="0"/>
              <a:t>医療用医薬品から</a:t>
            </a:r>
            <a:r>
              <a:rPr lang="en-US" altLang="ja-JP" sz="1400" dirty="0"/>
              <a:t>O</a:t>
            </a:r>
            <a:r>
              <a:rPr kumimoji="1" lang="en-US" altLang="ja-JP" sz="1400" dirty="0" smtClean="0"/>
              <a:t>TC</a:t>
            </a:r>
            <a:r>
              <a:rPr kumimoji="1" lang="ja-JP" altLang="en-US" sz="1400" dirty="0" smtClean="0"/>
              <a:t>医薬品になって間もないもので、リスクが不確定なため、薬剤師の説明を聞かなければ買うことができません。</a:t>
            </a:r>
            <a:r>
              <a:rPr lang="ja-JP" altLang="en-US" sz="1400" dirty="0" smtClean="0"/>
              <a:t>インターネット</a:t>
            </a:r>
            <a:r>
              <a:rPr lang="ja-JP" altLang="en-US" sz="1400" dirty="0"/>
              <a:t>などで</a:t>
            </a:r>
            <a:r>
              <a:rPr lang="ja-JP" altLang="en-US" sz="1400" dirty="0" smtClean="0"/>
              <a:t>の販売は禁止されています。</a:t>
            </a:r>
            <a:endParaRPr kumimoji="1" lang="ja-JP" altLang="en-US" sz="1400" dirty="0"/>
          </a:p>
        </p:txBody>
      </p:sp>
      <p:sp>
        <p:nvSpPr>
          <p:cNvPr id="8" name="正方形/長方形 7"/>
          <p:cNvSpPr/>
          <p:nvPr/>
        </p:nvSpPr>
        <p:spPr>
          <a:xfrm>
            <a:off x="1297821" y="2204865"/>
            <a:ext cx="1754887" cy="504056"/>
          </a:xfrm>
          <a:prstGeom prst="rect">
            <a:avLst/>
          </a:prstGeom>
          <a:noFill/>
          <a:ln w="31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rgbClr val="00B050"/>
                </a:solidFill>
              </a:rPr>
              <a:t>くすりの例</a:t>
            </a:r>
            <a:r>
              <a:rPr kumimoji="1" lang="en-US" altLang="ja-JP" sz="1100" dirty="0" smtClean="0">
                <a:solidFill>
                  <a:srgbClr val="00B050"/>
                </a:solidFill>
              </a:rPr>
              <a:t>:</a:t>
            </a:r>
          </a:p>
          <a:p>
            <a:pPr algn="ctr"/>
            <a:r>
              <a:rPr kumimoji="1" lang="ja-JP" altLang="en-US" sz="1100" dirty="0" smtClean="0">
                <a:solidFill>
                  <a:schemeClr val="tx1">
                    <a:lumMod val="85000"/>
                    <a:lumOff val="15000"/>
                  </a:schemeClr>
                </a:solidFill>
              </a:rPr>
              <a:t>一部のアレルギー薬など</a:t>
            </a:r>
            <a:endParaRPr kumimoji="1" lang="ja-JP" altLang="en-US" sz="1100" dirty="0">
              <a:solidFill>
                <a:schemeClr val="tx1">
                  <a:lumMod val="85000"/>
                  <a:lumOff val="15000"/>
                </a:schemeClr>
              </a:solidFill>
            </a:endParaRPr>
          </a:p>
        </p:txBody>
      </p:sp>
      <p:pic>
        <p:nvPicPr>
          <p:cNvPr id="2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6" b="100000" l="0" r="100000"/>
                    </a14:imgEffect>
                  </a14:imgLayer>
                </a14:imgProps>
              </a:ext>
              <a:ext uri="{28A0092B-C50C-407E-A947-70E740481C1C}">
                <a14:useLocalDpi xmlns:a14="http://schemas.microsoft.com/office/drawing/2010/main" val="0"/>
              </a:ext>
            </a:extLst>
          </a:blip>
          <a:srcRect/>
          <a:stretch>
            <a:fillRect/>
          </a:stretch>
        </p:blipFill>
        <p:spPr bwMode="auto">
          <a:xfrm>
            <a:off x="3731991" y="1988840"/>
            <a:ext cx="1051641" cy="76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07500" y="2037696"/>
            <a:ext cx="1029937" cy="73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正方形/長方形 23"/>
          <p:cNvSpPr/>
          <p:nvPr/>
        </p:nvSpPr>
        <p:spPr>
          <a:xfrm>
            <a:off x="1290697" y="3501008"/>
            <a:ext cx="1754887" cy="504056"/>
          </a:xfrm>
          <a:prstGeom prst="rect">
            <a:avLst/>
          </a:prstGeom>
          <a:noFill/>
          <a:ln w="3175">
            <a:solidFill>
              <a:srgbClr val="0099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rgbClr val="00B050"/>
                </a:solidFill>
              </a:rPr>
              <a:t>くすりの例</a:t>
            </a:r>
            <a:r>
              <a:rPr kumimoji="1" lang="en-US" altLang="ja-JP" sz="1100" dirty="0" smtClean="0">
                <a:solidFill>
                  <a:srgbClr val="00B050"/>
                </a:solidFill>
              </a:rPr>
              <a:t>:</a:t>
            </a:r>
          </a:p>
          <a:p>
            <a:pPr algn="ctr"/>
            <a:r>
              <a:rPr kumimoji="1" lang="ja-JP" altLang="en-US" sz="1100" dirty="0" smtClean="0">
                <a:solidFill>
                  <a:schemeClr val="tx1">
                    <a:lumMod val="85000"/>
                    <a:lumOff val="15000"/>
                  </a:schemeClr>
                </a:solidFill>
              </a:rPr>
              <a:t>一部の解熱鎮痛剤や</a:t>
            </a:r>
            <a:endParaRPr kumimoji="1" lang="en-US" altLang="ja-JP" sz="1100" dirty="0" smtClean="0">
              <a:solidFill>
                <a:schemeClr val="tx1">
                  <a:lumMod val="85000"/>
                  <a:lumOff val="15000"/>
                </a:schemeClr>
              </a:solidFill>
            </a:endParaRPr>
          </a:p>
          <a:p>
            <a:pPr algn="ctr"/>
            <a:r>
              <a:rPr kumimoji="1" lang="ja-JP" altLang="en-US" sz="1100" dirty="0" smtClean="0">
                <a:solidFill>
                  <a:schemeClr val="tx1">
                    <a:lumMod val="85000"/>
                    <a:lumOff val="15000"/>
                  </a:schemeClr>
                </a:solidFill>
              </a:rPr>
              <a:t>毛髪剤など</a:t>
            </a:r>
            <a:endParaRPr kumimoji="1" lang="ja-JP" altLang="en-US" sz="1100" dirty="0">
              <a:solidFill>
                <a:schemeClr val="tx1">
                  <a:lumMod val="85000"/>
                  <a:lumOff val="15000"/>
                </a:schemeClr>
              </a:solidFill>
            </a:endParaRPr>
          </a:p>
        </p:txBody>
      </p:sp>
      <p:sp>
        <p:nvSpPr>
          <p:cNvPr id="25" name="テキスト ボックス 24"/>
          <p:cNvSpPr txBox="1"/>
          <p:nvPr/>
        </p:nvSpPr>
        <p:spPr>
          <a:xfrm>
            <a:off x="3203848" y="2852936"/>
            <a:ext cx="5400600" cy="738664"/>
          </a:xfrm>
          <a:prstGeom prst="rect">
            <a:avLst/>
          </a:prstGeom>
          <a:noFill/>
        </p:spPr>
        <p:txBody>
          <a:bodyPr wrap="square" rtlCol="0">
            <a:spAutoFit/>
          </a:bodyPr>
          <a:lstStyle/>
          <a:p>
            <a:r>
              <a:rPr kumimoji="1" lang="ja-JP" altLang="en-US" sz="1400" dirty="0" smtClean="0"/>
              <a:t>一般用医薬品として使用実績が少ないものや、副作用、相互作用などで安全性上、特に注意を要するもの。薬剤師の説明を聞かないと買えないため、手の届かない場所に置かれています。</a:t>
            </a:r>
            <a:endParaRPr kumimoji="1" lang="ja-JP" altLang="en-US" sz="1400" dirty="0"/>
          </a:p>
        </p:txBody>
      </p:sp>
      <p:pic>
        <p:nvPicPr>
          <p:cNvPr id="26"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6410" y="3501008"/>
            <a:ext cx="1457998" cy="684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6" b="100000" l="0" r="100000"/>
                    </a14:imgEffect>
                  </a14:imgLayer>
                </a14:imgProps>
              </a:ext>
              <a:ext uri="{28A0092B-C50C-407E-A947-70E740481C1C}">
                <a14:useLocalDpi xmlns:a14="http://schemas.microsoft.com/office/drawing/2010/main" val="0"/>
              </a:ext>
            </a:extLst>
          </a:blip>
          <a:srcRect/>
          <a:stretch>
            <a:fillRect/>
          </a:stretch>
        </p:blipFill>
        <p:spPr bwMode="auto">
          <a:xfrm>
            <a:off x="3731990" y="3501008"/>
            <a:ext cx="1051641" cy="76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19264" y="3556334"/>
            <a:ext cx="1029937" cy="73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テキスト ボックス 28"/>
          <p:cNvSpPr txBox="1"/>
          <p:nvPr/>
        </p:nvSpPr>
        <p:spPr>
          <a:xfrm>
            <a:off x="3203848" y="4293096"/>
            <a:ext cx="5184576" cy="307777"/>
          </a:xfrm>
          <a:prstGeom prst="rect">
            <a:avLst/>
          </a:prstGeom>
          <a:noFill/>
        </p:spPr>
        <p:txBody>
          <a:bodyPr wrap="square" rtlCol="0">
            <a:spAutoFit/>
          </a:bodyPr>
          <a:lstStyle/>
          <a:p>
            <a:r>
              <a:rPr kumimoji="1" lang="ja-JP" altLang="en-US" sz="1400" dirty="0" smtClean="0"/>
              <a:t>副作用、相互作用などで安全性上、注意を必要とするもの。</a:t>
            </a:r>
            <a:endParaRPr kumimoji="1" lang="ja-JP" altLang="en-US" sz="1400" dirty="0"/>
          </a:p>
        </p:txBody>
      </p:sp>
      <p:sp>
        <p:nvSpPr>
          <p:cNvPr id="30" name="正方形/長方形 29"/>
          <p:cNvSpPr/>
          <p:nvPr/>
        </p:nvSpPr>
        <p:spPr>
          <a:xfrm>
            <a:off x="1297821" y="4869160"/>
            <a:ext cx="1754887" cy="504056"/>
          </a:xfrm>
          <a:prstGeom prst="rect">
            <a:avLst/>
          </a:prstGeom>
          <a:noFill/>
          <a:ln w="3175">
            <a:solidFill>
              <a:srgbClr val="0099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rgbClr val="00B050"/>
                </a:solidFill>
              </a:rPr>
              <a:t>くすりの例</a:t>
            </a:r>
            <a:r>
              <a:rPr kumimoji="1" lang="en-US" altLang="ja-JP" sz="1100" dirty="0" smtClean="0">
                <a:solidFill>
                  <a:srgbClr val="00B050"/>
                </a:solidFill>
              </a:rPr>
              <a:t>:</a:t>
            </a:r>
          </a:p>
          <a:p>
            <a:pPr algn="ctr"/>
            <a:r>
              <a:rPr kumimoji="1" lang="ja-JP" altLang="en-US" sz="1100" dirty="0" smtClean="0">
                <a:solidFill>
                  <a:schemeClr val="tx1">
                    <a:lumMod val="85000"/>
                    <a:lumOff val="15000"/>
                  </a:schemeClr>
                </a:solidFill>
              </a:rPr>
              <a:t>主なかぜ薬、</a:t>
            </a:r>
            <a:endParaRPr kumimoji="1" lang="en-US" altLang="ja-JP" sz="1100" dirty="0" smtClean="0">
              <a:solidFill>
                <a:schemeClr val="tx1">
                  <a:lumMod val="85000"/>
                  <a:lumOff val="15000"/>
                </a:schemeClr>
              </a:solidFill>
            </a:endParaRPr>
          </a:p>
          <a:p>
            <a:pPr algn="ctr"/>
            <a:r>
              <a:rPr lang="ja-JP" altLang="en-US" sz="1100" dirty="0" smtClean="0">
                <a:solidFill>
                  <a:schemeClr val="tx1">
                    <a:lumMod val="85000"/>
                    <a:lumOff val="15000"/>
                  </a:schemeClr>
                </a:solidFill>
              </a:rPr>
              <a:t>解熱鎮痛剤など</a:t>
            </a:r>
            <a:endParaRPr kumimoji="1" lang="ja-JP" altLang="en-US" sz="1100" dirty="0">
              <a:solidFill>
                <a:schemeClr val="tx1">
                  <a:lumMod val="85000"/>
                  <a:lumOff val="15000"/>
                </a:schemeClr>
              </a:solidFill>
            </a:endParaRPr>
          </a:p>
        </p:txBody>
      </p:sp>
      <p:sp>
        <p:nvSpPr>
          <p:cNvPr id="14" name="フローチャート : 代替処理 13"/>
          <p:cNvSpPr/>
          <p:nvPr/>
        </p:nvSpPr>
        <p:spPr>
          <a:xfrm>
            <a:off x="1281247" y="2996952"/>
            <a:ext cx="1778584" cy="506061"/>
          </a:xfrm>
          <a:prstGeom prst="flowChartAlternateProcess">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第</a:t>
            </a:r>
            <a:r>
              <a:rPr kumimoji="1" lang="en-US" altLang="ja-JP" dirty="0" smtClean="0"/>
              <a:t>1</a:t>
            </a:r>
            <a:r>
              <a:rPr kumimoji="1" lang="ja-JP" altLang="en-US" dirty="0" smtClean="0"/>
              <a:t>類</a:t>
            </a:r>
            <a:r>
              <a:rPr lang="ja-JP" altLang="en-US" dirty="0" smtClean="0"/>
              <a:t>医</a:t>
            </a:r>
            <a:r>
              <a:rPr lang="ja-JP" altLang="en-US" dirty="0"/>
              <a:t>薬品</a:t>
            </a:r>
            <a:endParaRPr kumimoji="1" lang="ja-JP" altLang="en-US" dirty="0"/>
          </a:p>
        </p:txBody>
      </p:sp>
      <p:sp>
        <p:nvSpPr>
          <p:cNvPr id="35" name="テキスト ボックス 34"/>
          <p:cNvSpPr txBox="1"/>
          <p:nvPr/>
        </p:nvSpPr>
        <p:spPr>
          <a:xfrm>
            <a:off x="3203847" y="5517232"/>
            <a:ext cx="5291255" cy="523220"/>
          </a:xfrm>
          <a:prstGeom prst="rect">
            <a:avLst/>
          </a:prstGeom>
          <a:noFill/>
        </p:spPr>
        <p:txBody>
          <a:bodyPr wrap="square" rtlCol="0">
            <a:spAutoFit/>
          </a:bodyPr>
          <a:lstStyle/>
          <a:p>
            <a:r>
              <a:rPr kumimoji="1" lang="ja-JP" altLang="en-US" sz="1400" dirty="0" smtClean="0"/>
              <a:t>副作用などで安全性上、多少の注意を必要とするもので、第</a:t>
            </a:r>
            <a:r>
              <a:rPr kumimoji="1" lang="en-US" altLang="ja-JP" sz="1400" dirty="0" smtClean="0"/>
              <a:t>1</a:t>
            </a:r>
            <a:r>
              <a:rPr kumimoji="1" lang="ja-JP" altLang="en-US" sz="1400" dirty="0" smtClean="0"/>
              <a:t>類医薬品と第</a:t>
            </a:r>
            <a:r>
              <a:rPr kumimoji="1" lang="en-US" altLang="ja-JP" sz="1400" dirty="0" smtClean="0"/>
              <a:t>2</a:t>
            </a:r>
            <a:r>
              <a:rPr kumimoji="1" lang="ja-JP" altLang="en-US" sz="1400" dirty="0" smtClean="0"/>
              <a:t>類医薬品以外の一般用医薬品。</a:t>
            </a:r>
            <a:endParaRPr kumimoji="1" lang="ja-JP" altLang="en-US" sz="1400" dirty="0"/>
          </a:p>
        </p:txBody>
      </p:sp>
      <p:sp>
        <p:nvSpPr>
          <p:cNvPr id="36" name="フローチャート : 代替処理 35"/>
          <p:cNvSpPr/>
          <p:nvPr/>
        </p:nvSpPr>
        <p:spPr>
          <a:xfrm>
            <a:off x="1278866" y="4365104"/>
            <a:ext cx="1778584" cy="506061"/>
          </a:xfrm>
          <a:prstGeom prst="flowChartAlternateProcess">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85000"/>
                    <a:lumOff val="15000"/>
                  </a:schemeClr>
                </a:solidFill>
              </a:rPr>
              <a:t>第</a:t>
            </a:r>
            <a:r>
              <a:rPr kumimoji="1" lang="en-US" altLang="ja-JP" dirty="0" smtClean="0">
                <a:solidFill>
                  <a:schemeClr val="tx1">
                    <a:lumMod val="85000"/>
                    <a:lumOff val="15000"/>
                  </a:schemeClr>
                </a:solidFill>
              </a:rPr>
              <a:t>2</a:t>
            </a:r>
            <a:r>
              <a:rPr kumimoji="1" lang="ja-JP" altLang="en-US" dirty="0" smtClean="0">
                <a:solidFill>
                  <a:schemeClr val="tx1">
                    <a:lumMod val="85000"/>
                    <a:lumOff val="15000"/>
                  </a:schemeClr>
                </a:solidFill>
              </a:rPr>
              <a:t>類</a:t>
            </a:r>
            <a:r>
              <a:rPr lang="ja-JP" altLang="en-US" dirty="0" smtClean="0">
                <a:solidFill>
                  <a:schemeClr val="tx1">
                    <a:lumMod val="85000"/>
                    <a:lumOff val="15000"/>
                  </a:schemeClr>
                </a:solidFill>
              </a:rPr>
              <a:t>医</a:t>
            </a:r>
            <a:r>
              <a:rPr lang="ja-JP" altLang="en-US" dirty="0">
                <a:solidFill>
                  <a:schemeClr val="tx1">
                    <a:lumMod val="85000"/>
                    <a:lumOff val="15000"/>
                  </a:schemeClr>
                </a:solidFill>
              </a:rPr>
              <a:t>薬品</a:t>
            </a:r>
            <a:endParaRPr kumimoji="1" lang="ja-JP" altLang="en-US" dirty="0">
              <a:solidFill>
                <a:schemeClr val="tx1">
                  <a:lumMod val="85000"/>
                  <a:lumOff val="15000"/>
                </a:schemeClr>
              </a:solidFill>
            </a:endParaRPr>
          </a:p>
        </p:txBody>
      </p:sp>
      <p:sp>
        <p:nvSpPr>
          <p:cNvPr id="37" name="フローチャート : 代替処理 36"/>
          <p:cNvSpPr/>
          <p:nvPr/>
        </p:nvSpPr>
        <p:spPr>
          <a:xfrm>
            <a:off x="1259631" y="5589240"/>
            <a:ext cx="1800199" cy="506061"/>
          </a:xfrm>
          <a:prstGeom prst="flowChartAlternateProcess">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75000"/>
                    <a:lumOff val="25000"/>
                  </a:schemeClr>
                </a:solidFill>
              </a:rPr>
              <a:t>第</a:t>
            </a:r>
            <a:r>
              <a:rPr kumimoji="1" lang="en-US" altLang="ja-JP" dirty="0" smtClean="0">
                <a:solidFill>
                  <a:schemeClr val="tx1">
                    <a:lumMod val="75000"/>
                    <a:lumOff val="25000"/>
                  </a:schemeClr>
                </a:solidFill>
              </a:rPr>
              <a:t>3</a:t>
            </a:r>
            <a:r>
              <a:rPr kumimoji="1" lang="ja-JP" altLang="en-US" dirty="0" smtClean="0">
                <a:solidFill>
                  <a:schemeClr val="tx1">
                    <a:lumMod val="75000"/>
                    <a:lumOff val="25000"/>
                  </a:schemeClr>
                </a:solidFill>
              </a:rPr>
              <a:t>類</a:t>
            </a:r>
            <a:r>
              <a:rPr lang="ja-JP" altLang="en-US" dirty="0" smtClean="0">
                <a:solidFill>
                  <a:schemeClr val="tx1">
                    <a:lumMod val="75000"/>
                    <a:lumOff val="25000"/>
                  </a:schemeClr>
                </a:solidFill>
              </a:rPr>
              <a:t>医</a:t>
            </a:r>
            <a:r>
              <a:rPr lang="ja-JP" altLang="en-US" dirty="0">
                <a:solidFill>
                  <a:schemeClr val="tx1">
                    <a:lumMod val="75000"/>
                    <a:lumOff val="25000"/>
                  </a:schemeClr>
                </a:solidFill>
              </a:rPr>
              <a:t>薬品</a:t>
            </a:r>
            <a:endParaRPr kumimoji="1" lang="ja-JP" altLang="en-US" dirty="0">
              <a:solidFill>
                <a:schemeClr val="tx1">
                  <a:lumMod val="75000"/>
                  <a:lumOff val="25000"/>
                </a:schemeClr>
              </a:solidFill>
            </a:endParaRPr>
          </a:p>
        </p:txBody>
      </p:sp>
      <p:sp>
        <p:nvSpPr>
          <p:cNvPr id="39" name="正方形/長方形 38"/>
          <p:cNvSpPr/>
          <p:nvPr/>
        </p:nvSpPr>
        <p:spPr>
          <a:xfrm>
            <a:off x="1297821" y="6095301"/>
            <a:ext cx="1754887" cy="504056"/>
          </a:xfrm>
          <a:prstGeom prst="rect">
            <a:avLst/>
          </a:prstGeom>
          <a:noFill/>
          <a:ln w="3175">
            <a:solidFill>
              <a:srgbClr val="0099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rgbClr val="00B050"/>
                </a:solidFill>
              </a:rPr>
              <a:t>くすりの例</a:t>
            </a:r>
            <a:r>
              <a:rPr kumimoji="1" lang="en-US" altLang="ja-JP" sz="1100" dirty="0" smtClean="0">
                <a:solidFill>
                  <a:srgbClr val="00B050"/>
                </a:solidFill>
              </a:rPr>
              <a:t>:</a:t>
            </a:r>
          </a:p>
          <a:p>
            <a:pPr algn="ctr"/>
            <a:r>
              <a:rPr lang="ja-JP" altLang="en-US" sz="1100" dirty="0" smtClean="0">
                <a:solidFill>
                  <a:schemeClr val="tx1">
                    <a:lumMod val="85000"/>
                    <a:lumOff val="15000"/>
                  </a:schemeClr>
                </a:solidFill>
              </a:rPr>
              <a:t>一部のビタミン剤、</a:t>
            </a:r>
            <a:endParaRPr lang="en-US" altLang="ja-JP" sz="1100" dirty="0" smtClean="0">
              <a:solidFill>
                <a:schemeClr val="tx1">
                  <a:lumMod val="85000"/>
                  <a:lumOff val="15000"/>
                </a:schemeClr>
              </a:solidFill>
            </a:endParaRPr>
          </a:p>
          <a:p>
            <a:pPr algn="ctr"/>
            <a:r>
              <a:rPr lang="ja-JP" altLang="en-US" sz="1100" dirty="0" smtClean="0">
                <a:solidFill>
                  <a:schemeClr val="tx1">
                    <a:lumMod val="85000"/>
                    <a:lumOff val="15000"/>
                  </a:schemeClr>
                </a:solidFill>
              </a:rPr>
              <a:t>整腸剤や消化剤など</a:t>
            </a:r>
            <a:endParaRPr kumimoji="1" lang="ja-JP" altLang="en-US" sz="1100" dirty="0">
              <a:solidFill>
                <a:schemeClr val="tx1">
                  <a:lumMod val="85000"/>
                  <a:lumOff val="15000"/>
                </a:schemeClr>
              </a:solidFill>
            </a:endParaRPr>
          </a:p>
        </p:txBody>
      </p:sp>
      <p:pic>
        <p:nvPicPr>
          <p:cNvPr id="4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6" b="100000" l="0" r="100000"/>
                    </a14:imgEffect>
                  </a14:imgLayer>
                </a14:imgProps>
              </a:ext>
              <a:ext uri="{28A0092B-C50C-407E-A947-70E740481C1C}">
                <a14:useLocalDpi xmlns:a14="http://schemas.microsoft.com/office/drawing/2010/main" val="0"/>
              </a:ext>
            </a:extLst>
          </a:blip>
          <a:srcRect/>
          <a:stretch>
            <a:fillRect/>
          </a:stretch>
        </p:blipFill>
        <p:spPr bwMode="auto">
          <a:xfrm>
            <a:off x="3731989" y="4665327"/>
            <a:ext cx="1051641" cy="76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07499" y="4700793"/>
            <a:ext cx="1029937" cy="73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6" b="100000" l="0" r="100000"/>
                    </a14:imgEffect>
                  </a14:imgLayer>
                </a14:imgProps>
              </a:ext>
              <a:ext uri="{28A0092B-C50C-407E-A947-70E740481C1C}">
                <a14:useLocalDpi xmlns:a14="http://schemas.microsoft.com/office/drawing/2010/main" val="0"/>
              </a:ext>
            </a:extLst>
          </a:blip>
          <a:srcRect/>
          <a:stretch>
            <a:fillRect/>
          </a:stretch>
        </p:blipFill>
        <p:spPr bwMode="auto">
          <a:xfrm>
            <a:off x="3731988" y="6051587"/>
            <a:ext cx="1051641" cy="76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5"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97599" y="4581128"/>
            <a:ext cx="762633" cy="872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07498" y="6095301"/>
            <a:ext cx="1029937" cy="73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21593" y="5895551"/>
            <a:ext cx="762633" cy="872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直線コネクタ 15"/>
          <p:cNvCxnSpPr/>
          <p:nvPr/>
        </p:nvCxnSpPr>
        <p:spPr>
          <a:xfrm>
            <a:off x="971600" y="5517232"/>
            <a:ext cx="7523502" cy="0"/>
          </a:xfrm>
          <a:prstGeom prst="line">
            <a:avLst/>
          </a:prstGeom>
          <a:ln w="38100">
            <a:solidFill>
              <a:srgbClr val="009999"/>
            </a:solidFill>
            <a:prstDash val="sysDot"/>
          </a:ln>
        </p:spPr>
        <p:style>
          <a:lnRef idx="1">
            <a:schemeClr val="dk1"/>
          </a:lnRef>
          <a:fillRef idx="0">
            <a:schemeClr val="dk1"/>
          </a:fillRef>
          <a:effectRef idx="0">
            <a:schemeClr val="dk1"/>
          </a:effectRef>
          <a:fontRef idx="minor">
            <a:schemeClr val="tx1"/>
          </a:fontRef>
        </p:style>
      </p:cxnSp>
      <p:cxnSp>
        <p:nvCxnSpPr>
          <p:cNvPr id="51" name="直線コネクタ 50"/>
          <p:cNvCxnSpPr/>
          <p:nvPr/>
        </p:nvCxnSpPr>
        <p:spPr>
          <a:xfrm>
            <a:off x="971600" y="4293096"/>
            <a:ext cx="7523502" cy="0"/>
          </a:xfrm>
          <a:prstGeom prst="line">
            <a:avLst/>
          </a:prstGeom>
          <a:ln w="38100">
            <a:solidFill>
              <a:srgbClr val="009999"/>
            </a:solidFill>
            <a:prstDash val="sysDot"/>
          </a:ln>
        </p:spPr>
        <p:style>
          <a:lnRef idx="1">
            <a:schemeClr val="dk1"/>
          </a:lnRef>
          <a:fillRef idx="0">
            <a:schemeClr val="dk1"/>
          </a:fillRef>
          <a:effectRef idx="0">
            <a:schemeClr val="dk1"/>
          </a:effectRef>
          <a:fontRef idx="minor">
            <a:schemeClr val="tx1"/>
          </a:fontRef>
        </p:style>
      </p:cxnSp>
      <p:cxnSp>
        <p:nvCxnSpPr>
          <p:cNvPr id="52" name="直線コネクタ 51"/>
          <p:cNvCxnSpPr/>
          <p:nvPr/>
        </p:nvCxnSpPr>
        <p:spPr>
          <a:xfrm>
            <a:off x="971600" y="2852936"/>
            <a:ext cx="7523502" cy="0"/>
          </a:xfrm>
          <a:prstGeom prst="line">
            <a:avLst/>
          </a:prstGeom>
          <a:ln w="38100">
            <a:solidFill>
              <a:schemeClr val="bg1">
                <a:lumMod val="65000"/>
              </a:schemeClr>
            </a:solidFill>
            <a:prstDash val="solid"/>
          </a:ln>
        </p:spPr>
        <p:style>
          <a:lnRef idx="1">
            <a:schemeClr val="dk1"/>
          </a:lnRef>
          <a:fillRef idx="0">
            <a:schemeClr val="dk1"/>
          </a:fillRef>
          <a:effectRef idx="0">
            <a:schemeClr val="dk1"/>
          </a:effectRef>
          <a:fontRef idx="minor">
            <a:schemeClr val="tx1"/>
          </a:fontRef>
        </p:style>
      </p:cxnSp>
      <p:cxnSp>
        <p:nvCxnSpPr>
          <p:cNvPr id="53" name="直線コネクタ 52"/>
          <p:cNvCxnSpPr/>
          <p:nvPr/>
        </p:nvCxnSpPr>
        <p:spPr>
          <a:xfrm>
            <a:off x="971600" y="1496549"/>
            <a:ext cx="7523502" cy="0"/>
          </a:xfrm>
          <a:prstGeom prst="line">
            <a:avLst/>
          </a:prstGeom>
          <a:ln w="38100">
            <a:solidFill>
              <a:schemeClr val="bg1">
                <a:lumMod val="65000"/>
              </a:schemeClr>
            </a:solidFill>
            <a:prstDash val="solid"/>
          </a:ln>
        </p:spPr>
        <p:style>
          <a:lnRef idx="1">
            <a:schemeClr val="dk1"/>
          </a:lnRef>
          <a:fillRef idx="0">
            <a:schemeClr val="dk1"/>
          </a:fillRef>
          <a:effectRef idx="0">
            <a:schemeClr val="dk1"/>
          </a:effectRef>
          <a:fontRef idx="minor">
            <a:schemeClr val="tx1"/>
          </a:fontRef>
        </p:style>
      </p:cxnSp>
      <p:sp>
        <p:nvSpPr>
          <p:cNvPr id="17" name="上下矢印 16"/>
          <p:cNvSpPr/>
          <p:nvPr/>
        </p:nvSpPr>
        <p:spPr>
          <a:xfrm>
            <a:off x="8388424" y="712605"/>
            <a:ext cx="432048" cy="5731621"/>
          </a:xfrm>
          <a:prstGeom prst="upDownArrow">
            <a:avLst/>
          </a:prstGeom>
          <a:gradFill>
            <a:gsLst>
              <a:gs pos="100000">
                <a:schemeClr val="accent6">
                  <a:lumMod val="75000"/>
                </a:schemeClr>
              </a:gs>
              <a:gs pos="0">
                <a:srgbClr val="FFFF00"/>
              </a:gs>
            </a:gsLst>
            <a:lin ang="16200000" scaled="0"/>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8244408" y="116632"/>
            <a:ext cx="720080" cy="50405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1200" dirty="0" smtClean="0"/>
              <a:t>リスク</a:t>
            </a:r>
            <a:endParaRPr kumimoji="1" lang="en-US" altLang="ja-JP" sz="1200" dirty="0" smtClean="0"/>
          </a:p>
          <a:p>
            <a:pPr algn="ctr"/>
            <a:r>
              <a:rPr lang="ja-JP" altLang="en-US" sz="1200" dirty="0"/>
              <a:t>高い</a:t>
            </a:r>
            <a:endParaRPr kumimoji="1" lang="ja-JP" altLang="en-US" sz="1200" dirty="0"/>
          </a:p>
        </p:txBody>
      </p:sp>
      <p:sp>
        <p:nvSpPr>
          <p:cNvPr id="56" name="角丸四角形 55"/>
          <p:cNvSpPr/>
          <p:nvPr/>
        </p:nvSpPr>
        <p:spPr>
          <a:xfrm>
            <a:off x="8244408" y="6527237"/>
            <a:ext cx="720080" cy="252028"/>
          </a:xfrm>
          <a:prstGeom prst="roundRect">
            <a:avLst/>
          </a:prstGeom>
          <a:solidFill>
            <a:srgbClr val="FFFF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1200" dirty="0" smtClean="0">
                <a:solidFill>
                  <a:schemeClr val="accent6">
                    <a:lumMod val="75000"/>
                  </a:schemeClr>
                </a:solidFill>
              </a:rPr>
              <a:t>低い</a:t>
            </a:r>
            <a:endParaRPr kumimoji="1" lang="ja-JP" altLang="en-US" sz="1200" dirty="0">
              <a:solidFill>
                <a:schemeClr val="accent6">
                  <a:lumMod val="75000"/>
                </a:schemeClr>
              </a:solidFill>
            </a:endParaRPr>
          </a:p>
        </p:txBody>
      </p:sp>
      <p:pic>
        <p:nvPicPr>
          <p:cNvPr id="17419"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6410" y="4725144"/>
            <a:ext cx="755026" cy="69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20"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24328" y="4869160"/>
            <a:ext cx="766604" cy="35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262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idx="1"/>
          </p:nvPr>
        </p:nvSpPr>
        <p:spPr>
          <a:xfrm>
            <a:off x="457200" y="2060849"/>
            <a:ext cx="8120260" cy="2880320"/>
          </a:xfrm>
        </p:spPr>
        <p:txBody>
          <a:bodyPr>
            <a:normAutofit lnSpcReduction="10000"/>
          </a:bodyPr>
          <a:lstStyle/>
          <a:p>
            <a:r>
              <a:rPr kumimoji="1" lang="ja-JP" altLang="en-US" dirty="0" smtClean="0"/>
              <a:t>競技スポーツでのくすりやサプリメントに要注意</a:t>
            </a:r>
            <a:endParaRPr kumimoji="1" lang="en-US" altLang="ja-JP" dirty="0" smtClean="0"/>
          </a:p>
          <a:p>
            <a:pPr lvl="1"/>
            <a:r>
              <a:rPr lang="ja-JP" altLang="en-US" dirty="0" smtClean="0"/>
              <a:t>うっかり飲んだかぜ薬やサプリメントにも禁止薬物が入っていることがあるため注意が必要です。</a:t>
            </a:r>
            <a:endParaRPr lang="en-US" altLang="ja-JP" dirty="0" smtClean="0"/>
          </a:p>
          <a:p>
            <a:pPr lvl="1"/>
            <a:r>
              <a:rPr kumimoji="1" lang="ja-JP" altLang="en-US" dirty="0" smtClean="0"/>
              <a:t>しかし心配だからといって、勝手に使わないのも良くありません。</a:t>
            </a:r>
            <a:endParaRPr kumimoji="1" lang="en-US" altLang="ja-JP" dirty="0" smtClean="0"/>
          </a:p>
          <a:p>
            <a:pPr lvl="1"/>
            <a:r>
              <a:rPr lang="ja-JP" altLang="en-US" dirty="0" smtClean="0"/>
              <a:t>薬剤師（スポーツファーマシスト）に相談しましょう。</a:t>
            </a:r>
            <a:endParaRPr kumimoji="1" lang="ja-JP" altLang="en-US" dirty="0"/>
          </a:p>
        </p:txBody>
      </p:sp>
      <p:sp>
        <p:nvSpPr>
          <p:cNvPr id="7" name="テキスト ボックス 6"/>
          <p:cNvSpPr txBox="1"/>
          <p:nvPr/>
        </p:nvSpPr>
        <p:spPr>
          <a:xfrm>
            <a:off x="251520" y="1340768"/>
            <a:ext cx="5868722" cy="584775"/>
          </a:xfrm>
          <a:prstGeom prst="rect">
            <a:avLst/>
          </a:prstGeom>
          <a:noFill/>
        </p:spPr>
        <p:txBody>
          <a:bodyPr wrap="none" rtlCol="0">
            <a:spAutoFit/>
          </a:bodyPr>
          <a:lstStyle/>
          <a:p>
            <a:r>
              <a:rPr kumimoji="1" lang="en-US" altLang="ja-JP" sz="3200" dirty="0" smtClean="0">
                <a:solidFill>
                  <a:srgbClr val="00B0F0"/>
                </a:solidFill>
              </a:rPr>
              <a:t>1.</a:t>
            </a:r>
            <a:r>
              <a:rPr kumimoji="1" lang="ja-JP" altLang="en-US" sz="3200" dirty="0" smtClean="0">
                <a:solidFill>
                  <a:srgbClr val="00B0F0"/>
                </a:solidFill>
              </a:rPr>
              <a:t>　えっ？自分がドーピング？</a:t>
            </a:r>
            <a:endParaRPr kumimoji="1" lang="ja-JP" altLang="en-US" sz="3200" dirty="0">
              <a:solidFill>
                <a:srgbClr val="00B0F0"/>
              </a:solidFill>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529" y="4694232"/>
            <a:ext cx="4383687" cy="197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03" y="164161"/>
            <a:ext cx="871855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4610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　次</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smtClean="0">
                <a:solidFill>
                  <a:srgbClr val="00B0F0"/>
                </a:solidFill>
              </a:rPr>
              <a:t>くすり</a:t>
            </a:r>
            <a:r>
              <a:rPr lang="ja-JP" altLang="en-US" dirty="0">
                <a:solidFill>
                  <a:srgbClr val="00B0F0"/>
                </a:solidFill>
              </a:rPr>
              <a:t>の</a:t>
            </a:r>
            <a:r>
              <a:rPr lang="ja-JP" altLang="en-US" dirty="0" smtClean="0">
                <a:solidFill>
                  <a:srgbClr val="00B0F0"/>
                </a:solidFill>
              </a:rPr>
              <a:t>専門家　薬剤師さんに相談してみよう</a:t>
            </a:r>
            <a:endParaRPr lang="en-US" altLang="ja-JP" dirty="0" smtClean="0">
              <a:solidFill>
                <a:srgbClr val="00B0F0"/>
              </a:solidFill>
            </a:endParaRPr>
          </a:p>
          <a:p>
            <a:pPr lvl="1"/>
            <a:r>
              <a:rPr kumimoji="1" lang="ja-JP" altLang="en-US" dirty="0" smtClean="0"/>
              <a:t>豆知識：</a:t>
            </a:r>
            <a:r>
              <a:rPr kumimoji="1" lang="en-US" altLang="ja-JP" dirty="0" smtClean="0"/>
              <a:t>OTC</a:t>
            </a:r>
            <a:r>
              <a:rPr kumimoji="1" lang="ja-JP" altLang="en-US" dirty="0" smtClean="0"/>
              <a:t>医薬品とセルフメディケーション</a:t>
            </a:r>
            <a:endParaRPr kumimoji="1" lang="en-US" altLang="ja-JP" dirty="0" smtClean="0"/>
          </a:p>
          <a:p>
            <a:pPr lvl="1"/>
            <a:r>
              <a:rPr lang="ja-JP" altLang="en-US" dirty="0"/>
              <a:t>くすり</a:t>
            </a:r>
            <a:r>
              <a:rPr lang="ja-JP" altLang="en-US" dirty="0" smtClean="0"/>
              <a:t>のタイプ、もう少しくわしく見てみると・・・</a:t>
            </a:r>
            <a:endParaRPr kumimoji="1" lang="en-US" altLang="ja-JP" dirty="0" smtClean="0"/>
          </a:p>
          <a:p>
            <a:r>
              <a:rPr kumimoji="1" lang="ja-JP" altLang="en-US" dirty="0" smtClean="0">
                <a:solidFill>
                  <a:srgbClr val="00B0F0"/>
                </a:solidFill>
              </a:rPr>
              <a:t>知っておきたいトピックス</a:t>
            </a:r>
            <a:endParaRPr kumimoji="1" lang="en-US" altLang="ja-JP" dirty="0" smtClean="0">
              <a:solidFill>
                <a:srgbClr val="00B0F0"/>
              </a:solidFill>
            </a:endParaRPr>
          </a:p>
          <a:p>
            <a:pPr lvl="1"/>
            <a:r>
              <a:rPr lang="en-US" altLang="ja-JP" dirty="0"/>
              <a:t>1</a:t>
            </a:r>
            <a:r>
              <a:rPr lang="en-US" altLang="ja-JP" dirty="0" smtClean="0"/>
              <a:t>.</a:t>
            </a:r>
            <a:r>
              <a:rPr lang="ja-JP" altLang="en-US" dirty="0" smtClean="0"/>
              <a:t>えっ？自分がドーピング？！</a:t>
            </a:r>
            <a:endParaRPr lang="en-US" altLang="ja-JP" dirty="0" smtClean="0"/>
          </a:p>
          <a:p>
            <a:pPr lvl="1"/>
            <a:r>
              <a:rPr kumimoji="1" lang="en-US" altLang="ja-JP" dirty="0"/>
              <a:t>2</a:t>
            </a:r>
            <a:r>
              <a:rPr kumimoji="1" lang="en-US" altLang="ja-JP" dirty="0" smtClean="0"/>
              <a:t>.</a:t>
            </a:r>
            <a:r>
              <a:rPr kumimoji="1" lang="ja-JP" altLang="en-US" dirty="0" smtClean="0"/>
              <a:t>サプリは「食品」</a:t>
            </a:r>
            <a:endParaRPr kumimoji="1" lang="en-US" altLang="ja-JP" dirty="0" smtClean="0"/>
          </a:p>
          <a:p>
            <a:pPr lvl="1"/>
            <a:r>
              <a:rPr lang="en-US" altLang="ja-JP" dirty="0"/>
              <a:t>3</a:t>
            </a:r>
            <a:r>
              <a:rPr lang="en-US" altLang="ja-JP" dirty="0" smtClean="0"/>
              <a:t>.</a:t>
            </a:r>
            <a:r>
              <a:rPr lang="ja-JP" altLang="en-US" dirty="0" smtClean="0"/>
              <a:t>いつものヘアカラーが、ある日突然？！</a:t>
            </a:r>
            <a:endParaRPr lang="en-US" altLang="ja-JP" dirty="0" smtClean="0"/>
          </a:p>
          <a:p>
            <a:pPr lvl="1"/>
            <a:r>
              <a:rPr kumimoji="1" lang="en-US" altLang="ja-JP" dirty="0" smtClean="0"/>
              <a:t>4.</a:t>
            </a:r>
            <a:r>
              <a:rPr kumimoji="1" lang="ja-JP" altLang="en-US" dirty="0" smtClean="0"/>
              <a:t>カラコン、気をつけて目につけて</a:t>
            </a:r>
            <a:endParaRPr kumimoji="1" lang="en-US" altLang="ja-JP" dirty="0" smtClean="0"/>
          </a:p>
          <a:p>
            <a:pPr lvl="1"/>
            <a:r>
              <a:rPr lang="ja-JP" altLang="en-US" dirty="0"/>
              <a:t>豆</a:t>
            </a:r>
            <a:r>
              <a:rPr lang="ja-JP" altLang="en-US" dirty="0" smtClean="0"/>
              <a:t>知識：身近なくすりの依存症とは</a:t>
            </a:r>
            <a:endParaRPr kumimoji="1" lang="en-US" altLang="ja-JP" dirty="0" smtClean="0"/>
          </a:p>
          <a:p>
            <a:r>
              <a:rPr lang="ja-JP" altLang="en-US" dirty="0" smtClean="0">
                <a:solidFill>
                  <a:srgbClr val="00B0F0"/>
                </a:solidFill>
              </a:rPr>
              <a:t>くすりチャートで“くすりマスター度”をチェックしてみよう</a:t>
            </a:r>
            <a:endParaRPr kumimoji="1" lang="en-US" altLang="ja-JP" dirty="0" smtClean="0">
              <a:solidFill>
                <a:srgbClr val="00B0F0"/>
              </a:solidFill>
            </a:endParaRPr>
          </a:p>
          <a:p>
            <a:pPr lvl="1"/>
            <a:endParaRPr kumimoji="1" lang="en-US" altLang="ja-JP" dirty="0" smtClean="0"/>
          </a:p>
        </p:txBody>
      </p:sp>
    </p:spTree>
    <p:extLst>
      <p:ext uri="{BB962C8B-B14F-4D97-AF65-F5344CB8AC3E}">
        <p14:creationId xmlns:p14="http://schemas.microsoft.com/office/powerpoint/2010/main" val="3377492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idx="1"/>
          </p:nvPr>
        </p:nvSpPr>
        <p:spPr>
          <a:xfrm>
            <a:off x="457200" y="2060848"/>
            <a:ext cx="5108598" cy="4797152"/>
          </a:xfrm>
        </p:spPr>
        <p:txBody>
          <a:bodyPr>
            <a:normAutofit/>
          </a:bodyPr>
          <a:lstStyle/>
          <a:p>
            <a:r>
              <a:rPr lang="ja-JP" altLang="en-US" dirty="0"/>
              <a:t>サプリメント</a:t>
            </a:r>
            <a:r>
              <a:rPr lang="ja-JP" altLang="en-US" dirty="0" smtClean="0"/>
              <a:t>は全て「食品」であり、くすりと形は似ていても別のものです。</a:t>
            </a:r>
            <a:endParaRPr lang="en-US" altLang="ja-JP" dirty="0" smtClean="0"/>
          </a:p>
          <a:p>
            <a:endParaRPr lang="en-US" altLang="ja-JP" dirty="0" smtClean="0"/>
          </a:p>
          <a:p>
            <a:r>
              <a:rPr kumimoji="1" lang="ja-JP" altLang="en-US" dirty="0" smtClean="0"/>
              <a:t>バランスのとれた食事から栄養を適切に摂取し、サプリメントに過剰に頼らない健康な生活を送ることが大切です。</a:t>
            </a:r>
            <a:endParaRPr kumimoji="1" lang="ja-JP" altLang="en-US" dirty="0"/>
          </a:p>
        </p:txBody>
      </p:sp>
      <p:sp>
        <p:nvSpPr>
          <p:cNvPr id="7" name="テキスト ボックス 6"/>
          <p:cNvSpPr txBox="1"/>
          <p:nvPr/>
        </p:nvSpPr>
        <p:spPr>
          <a:xfrm>
            <a:off x="251520" y="1340768"/>
            <a:ext cx="4217821" cy="584775"/>
          </a:xfrm>
          <a:prstGeom prst="rect">
            <a:avLst/>
          </a:prstGeom>
          <a:noFill/>
        </p:spPr>
        <p:txBody>
          <a:bodyPr wrap="none" rtlCol="0">
            <a:spAutoFit/>
          </a:bodyPr>
          <a:lstStyle/>
          <a:p>
            <a:r>
              <a:rPr lang="en-US" altLang="ja-JP" sz="3200" dirty="0">
                <a:solidFill>
                  <a:srgbClr val="00B0F0"/>
                </a:solidFill>
              </a:rPr>
              <a:t>2</a:t>
            </a:r>
            <a:r>
              <a:rPr kumimoji="1" lang="en-US" altLang="ja-JP" sz="3200" dirty="0" smtClean="0">
                <a:solidFill>
                  <a:srgbClr val="00B0F0"/>
                </a:solidFill>
              </a:rPr>
              <a:t>.</a:t>
            </a:r>
            <a:r>
              <a:rPr kumimoji="1" lang="ja-JP" altLang="en-US" sz="3200" dirty="0" smtClean="0">
                <a:solidFill>
                  <a:srgbClr val="00B0F0"/>
                </a:solidFill>
              </a:rPr>
              <a:t>　サプリは「食品」</a:t>
            </a:r>
            <a:endParaRPr kumimoji="1" lang="ja-JP" altLang="en-US" sz="3200" dirty="0">
              <a:solidFill>
                <a:srgbClr val="00B0F0"/>
              </a:solidFill>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480" y="2492896"/>
            <a:ext cx="3598351"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03" y="164161"/>
            <a:ext cx="871855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491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idx="1"/>
          </p:nvPr>
        </p:nvSpPr>
        <p:spPr>
          <a:xfrm>
            <a:off x="457200" y="2060848"/>
            <a:ext cx="5108598" cy="4797152"/>
          </a:xfrm>
        </p:spPr>
        <p:txBody>
          <a:bodyPr>
            <a:normAutofit/>
          </a:bodyPr>
          <a:lstStyle/>
          <a:p>
            <a:r>
              <a:rPr lang="ja-JP" altLang="en-US" dirty="0"/>
              <a:t>これ</a:t>
            </a:r>
            <a:r>
              <a:rPr lang="ja-JP" altLang="en-US" dirty="0" smtClean="0"/>
              <a:t>まで問題なくヘアカラーを使っていても体調や体質の変化によって、ある日突然ヘアカラーの染料によるアレルギー反応を起こす</a:t>
            </a:r>
            <a:r>
              <a:rPr lang="ja-JP" altLang="en-US" dirty="0"/>
              <a:t>こと</a:t>
            </a:r>
            <a:r>
              <a:rPr lang="ja-JP" altLang="en-US" dirty="0" smtClean="0"/>
              <a:t>があります。</a:t>
            </a:r>
            <a:endParaRPr lang="en-US" altLang="ja-JP" dirty="0" smtClean="0"/>
          </a:p>
          <a:p>
            <a:endParaRPr lang="en-US" altLang="ja-JP" dirty="0" smtClean="0"/>
          </a:p>
          <a:p>
            <a:r>
              <a:rPr kumimoji="1" lang="ja-JP" altLang="en-US" dirty="0" smtClean="0"/>
              <a:t>使用説明書をよく読んで正しく使ってください。</a:t>
            </a:r>
            <a:endParaRPr kumimoji="1" lang="ja-JP" altLang="en-US" dirty="0"/>
          </a:p>
        </p:txBody>
      </p:sp>
      <p:sp>
        <p:nvSpPr>
          <p:cNvPr id="7" name="テキスト ボックス 6"/>
          <p:cNvSpPr txBox="1"/>
          <p:nvPr/>
        </p:nvSpPr>
        <p:spPr>
          <a:xfrm>
            <a:off x="251520" y="1340768"/>
            <a:ext cx="7911140" cy="584775"/>
          </a:xfrm>
          <a:prstGeom prst="rect">
            <a:avLst/>
          </a:prstGeom>
          <a:noFill/>
        </p:spPr>
        <p:txBody>
          <a:bodyPr wrap="none" rtlCol="0">
            <a:spAutoFit/>
          </a:bodyPr>
          <a:lstStyle/>
          <a:p>
            <a:r>
              <a:rPr lang="en-US" altLang="ja-JP" sz="3200" dirty="0" smtClean="0">
                <a:solidFill>
                  <a:srgbClr val="00B0F0"/>
                </a:solidFill>
              </a:rPr>
              <a:t>3</a:t>
            </a:r>
            <a:r>
              <a:rPr kumimoji="1" lang="en-US" altLang="ja-JP" sz="3200" dirty="0" smtClean="0">
                <a:solidFill>
                  <a:srgbClr val="00B0F0"/>
                </a:solidFill>
              </a:rPr>
              <a:t>.</a:t>
            </a:r>
            <a:r>
              <a:rPr kumimoji="1" lang="ja-JP" altLang="en-US" sz="3200" dirty="0" smtClean="0">
                <a:solidFill>
                  <a:srgbClr val="00B0F0"/>
                </a:solidFill>
              </a:rPr>
              <a:t>　いつものヘアカラーがある</a:t>
            </a:r>
            <a:r>
              <a:rPr lang="ja-JP" altLang="en-US" sz="3200" dirty="0" smtClean="0">
                <a:solidFill>
                  <a:srgbClr val="00B0F0"/>
                </a:solidFill>
              </a:rPr>
              <a:t>日突然？！</a:t>
            </a:r>
            <a:endParaRPr kumimoji="1" lang="ja-JP" altLang="en-US" sz="3200" dirty="0">
              <a:solidFill>
                <a:srgbClr val="00B0F0"/>
              </a:solidFill>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4017" y="2852936"/>
            <a:ext cx="3132348"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03" y="164161"/>
            <a:ext cx="871855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659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idx="1"/>
          </p:nvPr>
        </p:nvSpPr>
        <p:spPr>
          <a:xfrm>
            <a:off x="457200" y="2060848"/>
            <a:ext cx="5108598" cy="4797152"/>
          </a:xfrm>
        </p:spPr>
        <p:txBody>
          <a:bodyPr>
            <a:normAutofit/>
          </a:bodyPr>
          <a:lstStyle/>
          <a:p>
            <a:r>
              <a:rPr kumimoji="1" lang="ja-JP" altLang="en-US" dirty="0" smtClean="0"/>
              <a:t>カラコンは、買う前に必ず眼科の検査を受けましょう。</a:t>
            </a:r>
            <a:endParaRPr kumimoji="1" lang="en-US" altLang="ja-JP" dirty="0" smtClean="0"/>
          </a:p>
          <a:p>
            <a:r>
              <a:rPr lang="ja-JP" altLang="en-US" dirty="0" smtClean="0"/>
              <a:t>体質や目の病気により、そもそも使ってはいけない場合もあります。</a:t>
            </a:r>
            <a:endParaRPr lang="en-US" altLang="ja-JP" dirty="0" smtClean="0"/>
          </a:p>
          <a:p>
            <a:r>
              <a:rPr kumimoji="1" lang="ja-JP" altLang="en-US" dirty="0"/>
              <a:t>また</a:t>
            </a:r>
            <a:r>
              <a:rPr kumimoji="1" lang="ja-JP" altLang="en-US" dirty="0" smtClean="0"/>
              <a:t>、定期検査をかかさず受け、使用中に異常を感じたら眼科医に相談しましょう。</a:t>
            </a:r>
            <a:endParaRPr kumimoji="1" lang="ja-JP" altLang="en-US" dirty="0"/>
          </a:p>
        </p:txBody>
      </p:sp>
      <p:sp>
        <p:nvSpPr>
          <p:cNvPr id="7" name="テキスト ボックス 6"/>
          <p:cNvSpPr txBox="1"/>
          <p:nvPr/>
        </p:nvSpPr>
        <p:spPr>
          <a:xfrm>
            <a:off x="251520" y="1340768"/>
            <a:ext cx="7090403" cy="584775"/>
          </a:xfrm>
          <a:prstGeom prst="rect">
            <a:avLst/>
          </a:prstGeom>
          <a:noFill/>
        </p:spPr>
        <p:txBody>
          <a:bodyPr wrap="none" rtlCol="0">
            <a:spAutoFit/>
          </a:bodyPr>
          <a:lstStyle/>
          <a:p>
            <a:r>
              <a:rPr lang="en-US" altLang="ja-JP" sz="3200" dirty="0">
                <a:solidFill>
                  <a:srgbClr val="00B0F0"/>
                </a:solidFill>
              </a:rPr>
              <a:t>4</a:t>
            </a:r>
            <a:r>
              <a:rPr kumimoji="1" lang="en-US" altLang="ja-JP" sz="3200" dirty="0" smtClean="0">
                <a:solidFill>
                  <a:srgbClr val="00B0F0"/>
                </a:solidFill>
              </a:rPr>
              <a:t>.</a:t>
            </a:r>
            <a:r>
              <a:rPr kumimoji="1" lang="ja-JP" altLang="en-US" sz="3200" dirty="0" smtClean="0">
                <a:solidFill>
                  <a:srgbClr val="00B0F0"/>
                </a:solidFill>
              </a:rPr>
              <a:t>　カラコン、気をつけて目につけて</a:t>
            </a:r>
            <a:endParaRPr kumimoji="1" lang="ja-JP" altLang="en-US" sz="3200" dirty="0">
              <a:solidFill>
                <a:srgbClr val="00B0F0"/>
              </a:solidFill>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925543"/>
            <a:ext cx="3384376" cy="444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03" y="164161"/>
            <a:ext cx="871855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5806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idx="1"/>
          </p:nvPr>
        </p:nvSpPr>
        <p:spPr>
          <a:xfrm>
            <a:off x="457200" y="2060848"/>
            <a:ext cx="6419056" cy="4797152"/>
          </a:xfrm>
        </p:spPr>
        <p:txBody>
          <a:bodyPr>
            <a:normAutofit/>
          </a:bodyPr>
          <a:lstStyle/>
          <a:p>
            <a:r>
              <a:rPr kumimoji="1" lang="ja-JP" altLang="en-US" dirty="0" smtClean="0"/>
              <a:t>くすりは使い方を間違えれば、体に悪影響を及ぼす“毒”になることがあります。</a:t>
            </a:r>
            <a:endParaRPr kumimoji="1" lang="en-US" altLang="ja-JP" dirty="0" smtClean="0"/>
          </a:p>
          <a:p>
            <a:r>
              <a:rPr lang="ja-JP" altLang="en-US" dirty="0"/>
              <a:t>くすり</a:t>
            </a:r>
            <a:r>
              <a:rPr lang="ja-JP" altLang="en-US" dirty="0" smtClean="0"/>
              <a:t>は、自然治癒力のサポート役！であることを忘れずに、正しく使いましょう。</a:t>
            </a:r>
            <a:endParaRPr lang="en-US" altLang="ja-JP" dirty="0" smtClean="0"/>
          </a:p>
          <a:p>
            <a:r>
              <a:rPr kumimoji="1" lang="ja-JP" altLang="en-US" dirty="0"/>
              <a:t>また</a:t>
            </a:r>
            <a:r>
              <a:rPr kumimoji="1" lang="ja-JP" altLang="en-US" dirty="0" smtClean="0"/>
              <a:t>、くすりに頼りすぎて依存症にならないように注意が必要です。</a:t>
            </a:r>
            <a:endParaRPr kumimoji="1" lang="ja-JP" altLang="en-US" dirty="0"/>
          </a:p>
        </p:txBody>
      </p:sp>
      <p:sp>
        <p:nvSpPr>
          <p:cNvPr id="7" name="テキスト ボックス 6"/>
          <p:cNvSpPr txBox="1"/>
          <p:nvPr/>
        </p:nvSpPr>
        <p:spPr>
          <a:xfrm>
            <a:off x="251520" y="1340768"/>
            <a:ext cx="5929828" cy="584775"/>
          </a:xfrm>
          <a:prstGeom prst="rect">
            <a:avLst/>
          </a:prstGeom>
          <a:noFill/>
        </p:spPr>
        <p:txBody>
          <a:bodyPr wrap="none" rtlCol="0">
            <a:spAutoFit/>
          </a:bodyPr>
          <a:lstStyle/>
          <a:p>
            <a:r>
              <a:rPr kumimoji="1" lang="ja-JP" altLang="en-US" sz="3200" dirty="0" smtClean="0">
                <a:solidFill>
                  <a:srgbClr val="00B0F0"/>
                </a:solidFill>
              </a:rPr>
              <a:t>くすりって、両刃の剣なのだ！</a:t>
            </a:r>
            <a:endParaRPr kumimoji="1" lang="ja-JP" altLang="en-US" sz="3200" dirty="0">
              <a:solidFill>
                <a:srgbClr val="00B0F0"/>
              </a:solidFill>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780928"/>
            <a:ext cx="2404865" cy="3285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03" y="164161"/>
            <a:ext cx="871855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388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身近なくすりの依存症とは</a:t>
            </a:r>
            <a:endParaRPr kumimoji="1" lang="ja-JP" altLang="en-US" dirty="0"/>
          </a:p>
        </p:txBody>
      </p:sp>
      <p:sp>
        <p:nvSpPr>
          <p:cNvPr id="3" name="コンテンツ プレースホルダー 2"/>
          <p:cNvSpPr>
            <a:spLocks noGrp="1"/>
          </p:cNvSpPr>
          <p:nvPr>
            <p:ph idx="1"/>
          </p:nvPr>
        </p:nvSpPr>
        <p:spPr>
          <a:xfrm>
            <a:off x="457200" y="1600200"/>
            <a:ext cx="8229600" cy="4853136"/>
          </a:xfrm>
          <a:ln w="76200">
            <a:solidFill>
              <a:srgbClr val="00B0F0"/>
            </a:solidFill>
            <a:prstDash val="sysDot"/>
          </a:ln>
        </p:spPr>
        <p:txBody>
          <a:bodyPr>
            <a:normAutofit/>
          </a:bodyPr>
          <a:lstStyle/>
          <a:p>
            <a:r>
              <a:rPr kumimoji="1" lang="ja-JP" altLang="en-US" dirty="0" smtClean="0"/>
              <a:t>最初のうちはよく効くくすりでも、何度も使ううちに効果がでにくくなり、使用量や回数が増え、くすり無しではいられなくなってしまうことがあります。</a:t>
            </a:r>
            <a:endParaRPr kumimoji="1" lang="en-US" altLang="ja-JP" dirty="0" smtClean="0"/>
          </a:p>
          <a:p>
            <a:r>
              <a:rPr lang="ja-JP" altLang="en-US" dirty="0"/>
              <a:t>頭痛</a:t>
            </a:r>
            <a:r>
              <a:rPr lang="ja-JP" altLang="en-US" dirty="0" smtClean="0"/>
              <a:t>薬や便秘薬といった身近なくすりでも、そのような依存症が起きる場合があります。</a:t>
            </a:r>
            <a:endParaRPr lang="en-US" altLang="ja-JP" dirty="0" smtClean="0"/>
          </a:p>
          <a:p>
            <a:r>
              <a:rPr kumimoji="1" lang="ja-JP" altLang="en-US" dirty="0"/>
              <a:t>くすり</a:t>
            </a:r>
            <a:r>
              <a:rPr kumimoji="1" lang="ja-JP" altLang="en-US" dirty="0" smtClean="0"/>
              <a:t>は正しくつかってこそ“くすり”。</a:t>
            </a:r>
            <a:r>
              <a:rPr lang="ja-JP" altLang="en-US" dirty="0" smtClean="0"/>
              <a:t>“毒”に変わらないよう十分に注意して使いましょう。</a:t>
            </a:r>
            <a:endParaRPr kumimoji="1" lang="ja-JP" altLang="en-US" dirty="0"/>
          </a:p>
        </p:txBody>
      </p:sp>
      <p:pic>
        <p:nvPicPr>
          <p:cNvPr id="3076"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386" b="100000" l="8387" r="100000">
                        <a14:foregroundMark x1="30000" y1="89154" x2="30000" y2="89154"/>
                        <a14:foregroundMark x1="30645" y1="93492" x2="30645" y2="93492"/>
                        <a14:foregroundMark x1="96774" y1="41215" x2="96774" y2="41215"/>
                        <a14:foregroundMark x1="76129" y1="8894" x2="76129" y2="8894"/>
                        <a14:foregroundMark x1="70645" y1="12798" x2="70645" y2="12798"/>
                        <a14:foregroundMark x1="13548" y1="58351" x2="13548" y2="58351"/>
                        <a14:foregroundMark x1="11613" y1="67245" x2="11613" y2="67245"/>
                        <a14:foregroundMark x1="94194" y1="77657" x2="94194" y2="77657"/>
                        <a14:foregroundMark x1="95484" y1="80043" x2="95484" y2="80043"/>
                      </a14:backgroundRemoval>
                    </a14:imgEffect>
                  </a14:imgLayer>
                </a14:imgProps>
              </a:ext>
              <a:ext uri="{28A0092B-C50C-407E-A947-70E740481C1C}">
                <a14:useLocalDpi xmlns:a14="http://schemas.microsoft.com/office/drawing/2010/main" val="0"/>
              </a:ext>
            </a:extLst>
          </a:blip>
          <a:srcRect/>
          <a:stretch>
            <a:fillRect/>
          </a:stretch>
        </p:blipFill>
        <p:spPr bwMode="auto">
          <a:xfrm>
            <a:off x="30363" y="458742"/>
            <a:ext cx="1085254" cy="161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0577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l"/>
            <a:r>
              <a:rPr kumimoji="1" lang="ja-JP" altLang="en-US" sz="4000" b="1" dirty="0" smtClean="0">
                <a:solidFill>
                  <a:srgbClr val="00B0F0"/>
                </a:solidFill>
                <a:latin typeface="+mj-ea"/>
              </a:rPr>
              <a:t>くすりチャート</a:t>
            </a:r>
            <a:r>
              <a:rPr kumimoji="1" lang="ja-JP" altLang="en-US" sz="3100" dirty="0" smtClean="0">
                <a:solidFill>
                  <a:schemeClr val="tx1">
                    <a:lumMod val="85000"/>
                    <a:lumOff val="15000"/>
                  </a:schemeClr>
                </a:solidFill>
                <a:latin typeface="+mj-ea"/>
              </a:rPr>
              <a:t>で</a:t>
            </a:r>
            <a:r>
              <a:rPr kumimoji="1" lang="en-US" altLang="ja-JP" sz="3100" dirty="0" smtClean="0">
                <a:solidFill>
                  <a:srgbClr val="00B0F0"/>
                </a:solidFill>
                <a:latin typeface="+mj-ea"/>
              </a:rPr>
              <a:t/>
            </a:r>
            <a:br>
              <a:rPr kumimoji="1" lang="en-US" altLang="ja-JP" sz="3100" dirty="0" smtClean="0">
                <a:solidFill>
                  <a:srgbClr val="00B0F0"/>
                </a:solidFill>
                <a:latin typeface="+mj-ea"/>
              </a:rPr>
            </a:br>
            <a:r>
              <a:rPr kumimoji="1" lang="en-US" altLang="ja-JP" sz="3100" dirty="0" smtClean="0">
                <a:solidFill>
                  <a:srgbClr val="00B0F0"/>
                </a:solidFill>
                <a:latin typeface="+mj-ea"/>
              </a:rPr>
              <a:t>    </a:t>
            </a:r>
            <a:r>
              <a:rPr kumimoji="1" lang="ja-JP" altLang="en-US" b="1" dirty="0" smtClean="0">
                <a:solidFill>
                  <a:srgbClr val="00B0F0"/>
                </a:solidFill>
                <a:latin typeface="+mj-ea"/>
              </a:rPr>
              <a:t>“くすりマスター</a:t>
            </a:r>
            <a:r>
              <a:rPr lang="ja-JP" altLang="en-US" b="1" dirty="0" smtClean="0">
                <a:solidFill>
                  <a:srgbClr val="00B0F0"/>
                </a:solidFill>
                <a:latin typeface="+mj-ea"/>
              </a:rPr>
              <a:t>度”</a:t>
            </a:r>
            <a:r>
              <a:rPr lang="ja-JP" altLang="en-US" sz="2200" dirty="0" smtClean="0">
                <a:solidFill>
                  <a:schemeClr val="tx1">
                    <a:lumMod val="85000"/>
                    <a:lumOff val="15000"/>
                  </a:schemeClr>
                </a:solidFill>
                <a:latin typeface="+mj-ea"/>
              </a:rPr>
              <a:t>をチェックしてみよう</a:t>
            </a:r>
            <a:endParaRPr kumimoji="1" lang="ja-JP" altLang="en-US" sz="2200" dirty="0">
              <a:solidFill>
                <a:schemeClr val="tx1">
                  <a:lumMod val="85000"/>
                  <a:lumOff val="15000"/>
                </a:schemeClr>
              </a:solidFill>
              <a:latin typeface="+mj-ea"/>
            </a:endParaRP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628800"/>
            <a:ext cx="7056784" cy="47734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50697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836"/>
          <a:stretch/>
        </p:blipFill>
        <p:spPr bwMode="auto">
          <a:xfrm>
            <a:off x="1187624" y="60193"/>
            <a:ext cx="6832623" cy="6024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1948437" y="6021288"/>
            <a:ext cx="5215851" cy="584775"/>
          </a:xfrm>
          <a:prstGeom prst="rect">
            <a:avLst/>
          </a:prstGeom>
          <a:noFill/>
        </p:spPr>
        <p:txBody>
          <a:bodyPr wrap="none" rtlCol="0">
            <a:spAutoFit/>
          </a:bodyPr>
          <a:lstStyle/>
          <a:p>
            <a:r>
              <a:rPr kumimoji="1"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rPr>
              <a:t>くすりは、病気の原因などをとりのぞいたり、症状をやわらげたり、</a:t>
            </a:r>
            <a:endParaRPr kumimoji="1"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重く</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rPr>
              <a:t>ならないようにする「サポート役」なのです。</a:t>
            </a:r>
            <a:endPar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11180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自然治癒力とは？</a:t>
            </a:r>
            <a:endParaRPr kumimoji="1" lang="ja-JP" altLang="en-US" dirty="0"/>
          </a:p>
        </p:txBody>
      </p:sp>
      <p:sp>
        <p:nvSpPr>
          <p:cNvPr id="3" name="コンテンツ プレースホルダー 2"/>
          <p:cNvSpPr>
            <a:spLocks noGrp="1"/>
          </p:cNvSpPr>
          <p:nvPr>
            <p:ph idx="1"/>
          </p:nvPr>
        </p:nvSpPr>
        <p:spPr>
          <a:ln w="76200">
            <a:solidFill>
              <a:srgbClr val="00B0F0"/>
            </a:solidFill>
            <a:prstDash val="sysDot"/>
          </a:ln>
        </p:spPr>
        <p:txBody>
          <a:bodyPr>
            <a:normAutofit lnSpcReduction="10000"/>
          </a:bodyPr>
          <a:lstStyle/>
          <a:p>
            <a:r>
              <a:rPr kumimoji="1" lang="ja-JP" altLang="en-US" dirty="0" smtClean="0"/>
              <a:t>人間の体には、病気にかかりそうなときやかかったとき、ケガをしたときに、自ら防いだり治そうとする力が備わっています。</a:t>
            </a:r>
            <a:endParaRPr kumimoji="1" lang="en-US" altLang="ja-JP" dirty="0" smtClean="0"/>
          </a:p>
          <a:p>
            <a:endParaRPr kumimoji="1" lang="en-US" altLang="ja-JP" dirty="0" smtClean="0"/>
          </a:p>
          <a:p>
            <a:r>
              <a:rPr kumimoji="1" lang="ja-JP" altLang="en-US" dirty="0" smtClean="0"/>
              <a:t>これを自然治癒力といいます。</a:t>
            </a:r>
            <a:endParaRPr kumimoji="1" lang="en-US" altLang="ja-JP" dirty="0" smtClean="0"/>
          </a:p>
          <a:p>
            <a:endParaRPr kumimoji="1" lang="en-US" altLang="ja-JP" dirty="0" smtClean="0"/>
          </a:p>
          <a:p>
            <a:r>
              <a:rPr lang="ja-JP" altLang="en-US" dirty="0" smtClean="0"/>
              <a:t>人間が健康を保ち続けようとする働きで、生まれながらに持っており、元気で健全な生活を送るために大切です。</a:t>
            </a:r>
            <a:endParaRPr lang="en-US" altLang="ja-JP" dirty="0" smtClean="0"/>
          </a:p>
          <a:p>
            <a:endParaRPr kumimoji="1" lang="ja-JP" altLang="en-US" dirty="0"/>
          </a:p>
        </p:txBody>
      </p:sp>
      <p:pic>
        <p:nvPicPr>
          <p:cNvPr id="5"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386" b="100000" l="8387" r="100000">
                        <a14:foregroundMark x1="30000" y1="89154" x2="30000" y2="89154"/>
                        <a14:foregroundMark x1="30645" y1="93492" x2="30645" y2="93492"/>
                        <a14:foregroundMark x1="96774" y1="41215" x2="96774" y2="41215"/>
                        <a14:foregroundMark x1="76129" y1="8894" x2="76129" y2="8894"/>
                        <a14:foregroundMark x1="70645" y1="12798" x2="70645" y2="12798"/>
                        <a14:foregroundMark x1="13548" y1="58351" x2="13548" y2="58351"/>
                        <a14:foregroundMark x1="11613" y1="67245" x2="11613" y2="67245"/>
                        <a14:foregroundMark x1="94194" y1="77657" x2="94194" y2="77657"/>
                        <a14:foregroundMark x1="95484" y1="80043" x2="95484" y2="80043"/>
                      </a14:backgroundRemoval>
                    </a14:imgEffect>
                  </a14:imgLayer>
                </a14:imgProps>
              </a:ext>
              <a:ext uri="{28A0092B-C50C-407E-A947-70E740481C1C}">
                <a14:useLocalDpi xmlns:a14="http://schemas.microsoft.com/office/drawing/2010/main" val="0"/>
              </a:ext>
            </a:extLst>
          </a:blip>
          <a:srcRect/>
          <a:stretch>
            <a:fillRect/>
          </a:stretch>
        </p:blipFill>
        <p:spPr bwMode="auto">
          <a:xfrm>
            <a:off x="30363" y="458742"/>
            <a:ext cx="1085254" cy="161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828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自然治癒力とは？</a:t>
            </a:r>
            <a:endParaRPr kumimoji="1" lang="ja-JP" altLang="en-US" dirty="0"/>
          </a:p>
        </p:txBody>
      </p:sp>
      <p:sp>
        <p:nvSpPr>
          <p:cNvPr id="3" name="コンテンツ プレースホルダー 2"/>
          <p:cNvSpPr>
            <a:spLocks noGrp="1"/>
          </p:cNvSpPr>
          <p:nvPr>
            <p:ph idx="1"/>
          </p:nvPr>
        </p:nvSpPr>
        <p:spPr>
          <a:ln w="76200">
            <a:solidFill>
              <a:srgbClr val="00B0F0"/>
            </a:solidFill>
            <a:prstDash val="sysDot"/>
          </a:ln>
        </p:spPr>
        <p:txBody>
          <a:bodyPr/>
          <a:lstStyle/>
          <a:p>
            <a:r>
              <a:rPr lang="ja-JP" altLang="en-US" dirty="0" smtClean="0"/>
              <a:t>例えば、免疫力もそのひとつで、体の外部から侵入してくるウイルス・細菌類と戦ったり、傷ついた細胞や古くなった細胞を修復したりします。</a:t>
            </a:r>
            <a:endParaRPr kumimoji="1" lang="ja-JP" alt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3717032"/>
            <a:ext cx="3757366" cy="2172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386" b="100000" l="8387" r="100000">
                        <a14:foregroundMark x1="30000" y1="89154" x2="30000" y2="89154"/>
                        <a14:foregroundMark x1="30645" y1="93492" x2="30645" y2="93492"/>
                        <a14:foregroundMark x1="96774" y1="41215" x2="96774" y2="41215"/>
                        <a14:foregroundMark x1="76129" y1="8894" x2="76129" y2="8894"/>
                        <a14:foregroundMark x1="70645" y1="12798" x2="70645" y2="12798"/>
                        <a14:foregroundMark x1="13548" y1="58351" x2="13548" y2="58351"/>
                        <a14:foregroundMark x1="11613" y1="67245" x2="11613" y2="67245"/>
                        <a14:foregroundMark x1="94194" y1="77657" x2="94194" y2="77657"/>
                        <a14:foregroundMark x1="95484" y1="80043" x2="95484" y2="80043"/>
                      </a14:backgroundRemoval>
                    </a14:imgEffect>
                  </a14:imgLayer>
                </a14:imgProps>
              </a:ext>
              <a:ext uri="{28A0092B-C50C-407E-A947-70E740481C1C}">
                <a14:useLocalDpi xmlns:a14="http://schemas.microsoft.com/office/drawing/2010/main" val="0"/>
              </a:ext>
            </a:extLst>
          </a:blip>
          <a:srcRect/>
          <a:stretch>
            <a:fillRect/>
          </a:stretch>
        </p:blipFill>
        <p:spPr bwMode="auto">
          <a:xfrm>
            <a:off x="30363" y="458742"/>
            <a:ext cx="1085254" cy="161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8748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8"/>
            <a:ext cx="9036496" cy="162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ja-JP" altLang="en-US" dirty="0" smtClean="0"/>
              <a:t>健康な毎日を過ごすために</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体と心を健康にして、病気に負けない強い体にしましょう。</a:t>
            </a:r>
            <a:endParaRPr kumimoji="1" lang="en-US" altLang="ja-JP" dirty="0" smtClean="0"/>
          </a:p>
          <a:p>
            <a:endParaRPr kumimoji="1" lang="en-US" altLang="ja-JP" dirty="0" smtClean="0"/>
          </a:p>
          <a:p>
            <a:r>
              <a:rPr lang="ja-JP" altLang="en-US" dirty="0" smtClean="0"/>
              <a:t>私たちの体には、「自然治癒力」という病気やケガから回復する力が備わっています。</a:t>
            </a:r>
            <a:r>
              <a:rPr kumimoji="1" lang="ja-JP" altLang="en-US" dirty="0" smtClean="0"/>
              <a:t>日々の健康な生活の源です。</a:t>
            </a:r>
            <a:endParaRPr kumimoji="1" lang="en-US" altLang="ja-JP" dirty="0" smtClean="0"/>
          </a:p>
        </p:txBody>
      </p:sp>
    </p:spTree>
    <p:extLst>
      <p:ext uri="{BB962C8B-B14F-4D97-AF65-F5344CB8AC3E}">
        <p14:creationId xmlns:p14="http://schemas.microsoft.com/office/powerpoint/2010/main" val="2110663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8"/>
            <a:ext cx="9036496" cy="162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ja-JP" altLang="en-US" dirty="0" smtClean="0"/>
              <a:t>健康な毎日を過ごすために</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自然治癒力アップには、「健全な食生活、適度な運動、適度な休養」の</a:t>
            </a:r>
            <a:r>
              <a:rPr lang="en-US" altLang="ja-JP" dirty="0" smtClean="0"/>
              <a:t>3</a:t>
            </a:r>
            <a:r>
              <a:rPr lang="ja-JP" altLang="en-US" dirty="0" err="1" smtClean="0"/>
              <a:t>つの</a:t>
            </a:r>
            <a:r>
              <a:rPr lang="ja-JP" altLang="en-US" dirty="0" smtClean="0"/>
              <a:t>バランスが大切です。</a:t>
            </a:r>
            <a:endParaRPr kumimoji="1" lang="ja-JP" altLang="en-US" dirty="0"/>
          </a:p>
        </p:txBody>
      </p:sp>
      <p:pic>
        <p:nvPicPr>
          <p:cNvPr id="6148"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67" b="100000" l="3687" r="100000">
                        <a14:foregroundMark x1="62673" y1="30058" x2="62673" y2="30058"/>
                        <a14:foregroundMark x1="58986" y1="19942" x2="58986" y2="19942"/>
                        <a14:foregroundMark x1="44700" y1="87861" x2="44700" y2="87861"/>
                        <a14:foregroundMark x1="33641" y1="28035" x2="33641" y2="28035"/>
                        <a14:foregroundMark x1="26267" y1="30925" x2="26267" y2="30925"/>
                        <a14:foregroundMark x1="31797" y1="76301" x2="34562" y2="76301"/>
                        <a14:foregroundMark x1="47926" y1="67919" x2="47926" y2="67919"/>
                        <a14:foregroundMark x1="73733" y1="69653" x2="73733" y2="69653"/>
                        <a14:foregroundMark x1="33180" y1="93064" x2="33180" y2="93064"/>
                        <a14:foregroundMark x1="59447" y1="53757" x2="59447" y2="53757"/>
                        <a14:foregroundMark x1="62212" y1="59249" x2="62212" y2="59249"/>
                        <a14:foregroundMark x1="47926" y1="79769" x2="47926" y2="79769"/>
                        <a14:foregroundMark x1="41014" y1="22254" x2="41014" y2="22254"/>
                        <a14:foregroundMark x1="33180" y1="32370" x2="33180" y2="32370"/>
                        <a14:foregroundMark x1="74194" y1="28035" x2="74194" y2="28035"/>
                        <a14:foregroundMark x1="39631" y1="42775" x2="39631" y2="42775"/>
                        <a14:foregroundMark x1="27189" y1="73121" x2="27189" y2="73121"/>
                        <a14:foregroundMark x1="77419" y1="88150" x2="77419" y2="88150"/>
                        <a14:foregroundMark x1="88479" y1="94798" x2="88479" y2="94798"/>
                        <a14:foregroundMark x1="54378" y1="97110" x2="54378" y2="97110"/>
                        <a14:foregroundMark x1="46544" y1="28324" x2="46544" y2="28324"/>
                        <a14:foregroundMark x1="47465" y1="70520" x2="47465" y2="70520"/>
                        <a14:foregroundMark x1="31336" y1="72254" x2="31336" y2="72254"/>
                        <a14:foregroundMark x1="64055" y1="70231" x2="64055" y2="70231"/>
                        <a14:foregroundMark x1="72811" y1="69653" x2="72811" y2="69653"/>
                        <a14:foregroundMark x1="80184" y1="71098" x2="80184" y2="71098"/>
                        <a14:foregroundMark x1="85714" y1="93064" x2="85714" y2="93064"/>
                        <a14:foregroundMark x1="52535" y1="93931" x2="52535" y2="93931"/>
                        <a14:foregroundMark x1="49309" y1="26012" x2="49309" y2="26012"/>
                        <a14:foregroundMark x1="59447" y1="40173" x2="59447" y2="40173"/>
                      </a14:backgroundRemoval>
                    </a14:imgEffect>
                  </a14:imgLayer>
                </a14:imgProps>
              </a:ext>
              <a:ext uri="{28A0092B-C50C-407E-A947-70E740481C1C}">
                <a14:useLocalDpi xmlns:a14="http://schemas.microsoft.com/office/drawing/2010/main" val="0"/>
              </a:ext>
            </a:extLst>
          </a:blip>
          <a:srcRect b="12922"/>
          <a:stretch/>
        </p:blipFill>
        <p:spPr bwMode="auto">
          <a:xfrm>
            <a:off x="827584" y="3429000"/>
            <a:ext cx="2021511" cy="280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82545" l="0" r="100000">
                        <a14:foregroundMark x1="41958" y1="34909" x2="41958" y2="34909"/>
                        <a14:foregroundMark x1="44056" y1="41455" x2="44056" y2="41455"/>
                        <a14:foregroundMark x1="43357" y1="47636" x2="43357" y2="47636"/>
                        <a14:foregroundMark x1="37063" y1="50545" x2="37063" y2="50545"/>
                        <a14:foregroundMark x1="61888" y1="41091" x2="61888" y2="41091"/>
                        <a14:foregroundMark x1="70280" y1="48000" x2="70280" y2="48000"/>
                        <a14:foregroundMark x1="76224" y1="68364" x2="76224" y2="68364"/>
                        <a14:foregroundMark x1="45455" y1="33818" x2="45455" y2="33818"/>
                        <a14:foregroundMark x1="71678" y1="86545" x2="71678" y2="86545"/>
                        <a14:foregroundMark x1="75524" y1="82909" x2="75524" y2="82909"/>
                        <a14:foregroundMark x1="94056" y1="84000" x2="94056" y2="84000"/>
                        <a14:foregroundMark x1="83566" y1="78909" x2="83566" y2="78909"/>
                        <a14:foregroundMark x1="84965" y1="90182" x2="84965" y2="90182"/>
                        <a14:foregroundMark x1="53147" y1="90909" x2="53147" y2="90909"/>
                        <a14:foregroundMark x1="44406" y1="88364" x2="44406" y2="88364"/>
                        <a14:foregroundMark x1="38112" y1="90545" x2="38112" y2="90545"/>
                        <a14:foregroundMark x1="12937" y1="19636" x2="12937" y2="19636"/>
                        <a14:foregroundMark x1="15385" y1="8727" x2="15385" y2="8727"/>
                        <a14:foregroundMark x1="25524" y1="66909" x2="25524" y2="66909"/>
                        <a14:foregroundMark x1="40559" y1="87636" x2="40559" y2="87636"/>
                        <a14:foregroundMark x1="40559" y1="85455" x2="40559" y2="85455"/>
                        <a14:foregroundMark x1="75175" y1="90545" x2="75175" y2="90545"/>
                        <a14:foregroundMark x1="71329" y1="93455" x2="71329" y2="93455"/>
                        <a14:foregroundMark x1="38112" y1="33818" x2="38112" y2="33818"/>
                        <a14:foregroundMark x1="58741" y1="41818" x2="58741" y2="41818"/>
                      </a14:backgroundRemoval>
                    </a14:imgEffect>
                  </a14:imgLayer>
                </a14:imgProps>
              </a:ext>
              <a:ext uri="{28A0092B-C50C-407E-A947-70E740481C1C}">
                <a14:useLocalDpi xmlns:a14="http://schemas.microsoft.com/office/drawing/2010/main" val="0"/>
              </a:ext>
            </a:extLst>
          </a:blip>
          <a:srcRect b="16622"/>
          <a:stretch/>
        </p:blipFill>
        <p:spPr bwMode="auto">
          <a:xfrm>
            <a:off x="6300192" y="4173333"/>
            <a:ext cx="2664296" cy="2135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b="19702"/>
          <a:stretch/>
        </p:blipFill>
        <p:spPr bwMode="auto">
          <a:xfrm>
            <a:off x="3244384" y="4365104"/>
            <a:ext cx="2263720" cy="1735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a:xfrm>
            <a:off x="107504" y="4941168"/>
            <a:ext cx="1080120"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健全な</a:t>
            </a:r>
            <a:endParaRPr kumimoji="1" lang="en-US" altLang="ja-JP" dirty="0" smtClean="0">
              <a:latin typeface="Meiryo UI" panose="020B0604030504040204" pitchFamily="50" charset="-128"/>
              <a:ea typeface="Meiryo UI" panose="020B0604030504040204" pitchFamily="50" charset="-128"/>
            </a:endParaRPr>
          </a:p>
          <a:p>
            <a:pPr algn="ctr"/>
            <a:r>
              <a:rPr kumimoji="1" lang="ja-JP" altLang="en-US" dirty="0" smtClean="0">
                <a:latin typeface="Meiryo UI" panose="020B0604030504040204" pitchFamily="50" charset="-128"/>
                <a:ea typeface="Meiryo UI" panose="020B0604030504040204" pitchFamily="50" charset="-128"/>
              </a:rPr>
              <a:t>食生活</a:t>
            </a:r>
            <a:endParaRPr kumimoji="1" lang="ja-JP" altLang="en-US" dirty="0">
              <a:latin typeface="Meiryo UI" panose="020B0604030504040204" pitchFamily="50" charset="-128"/>
              <a:ea typeface="Meiryo UI" panose="020B0604030504040204" pitchFamily="50" charset="-128"/>
            </a:endParaRPr>
          </a:p>
        </p:txBody>
      </p:sp>
      <p:sp>
        <p:nvSpPr>
          <p:cNvPr id="11" name="角丸四角形 10"/>
          <p:cNvSpPr/>
          <p:nvPr/>
        </p:nvSpPr>
        <p:spPr>
          <a:xfrm>
            <a:off x="5127796" y="5379775"/>
            <a:ext cx="1028380" cy="75608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適度な</a:t>
            </a:r>
            <a:endParaRPr kumimoji="1" lang="en-US" altLang="ja-JP" dirty="0" smtClean="0">
              <a:latin typeface="Meiryo UI" panose="020B0604030504040204" pitchFamily="50" charset="-128"/>
              <a:ea typeface="Meiryo UI" panose="020B0604030504040204" pitchFamily="50" charset="-128"/>
            </a:endParaRPr>
          </a:p>
          <a:p>
            <a:pPr algn="ctr"/>
            <a:r>
              <a:rPr kumimoji="1" lang="ja-JP" altLang="en-US" dirty="0" smtClean="0">
                <a:latin typeface="Meiryo UI" panose="020B0604030504040204" pitchFamily="50" charset="-128"/>
                <a:ea typeface="Meiryo UI" panose="020B0604030504040204" pitchFamily="50" charset="-128"/>
              </a:rPr>
              <a:t>休養</a:t>
            </a:r>
            <a:endParaRPr kumimoji="1" lang="ja-JP" altLang="en-US" dirty="0">
              <a:latin typeface="Meiryo UI" panose="020B0604030504040204" pitchFamily="50" charset="-128"/>
              <a:ea typeface="Meiryo UI" panose="020B0604030504040204" pitchFamily="50" charset="-128"/>
            </a:endParaRPr>
          </a:p>
        </p:txBody>
      </p:sp>
      <p:sp>
        <p:nvSpPr>
          <p:cNvPr id="12" name="角丸四角形 11"/>
          <p:cNvSpPr/>
          <p:nvPr/>
        </p:nvSpPr>
        <p:spPr>
          <a:xfrm>
            <a:off x="8028384" y="4293096"/>
            <a:ext cx="936104" cy="60031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適度な</a:t>
            </a:r>
            <a:endParaRPr kumimoji="1" lang="en-US" altLang="ja-JP" dirty="0" smtClean="0">
              <a:latin typeface="Meiryo UI" panose="020B0604030504040204" pitchFamily="50" charset="-128"/>
              <a:ea typeface="Meiryo UI" panose="020B0604030504040204" pitchFamily="50" charset="-128"/>
            </a:endParaRPr>
          </a:p>
          <a:p>
            <a:pPr algn="ctr"/>
            <a:r>
              <a:rPr kumimoji="1" lang="ja-JP" altLang="en-US" dirty="0" smtClean="0">
                <a:latin typeface="Meiryo UI" panose="020B0604030504040204" pitchFamily="50" charset="-128"/>
                <a:ea typeface="Meiryo UI" panose="020B0604030504040204" pitchFamily="50" charset="-128"/>
              </a:rPr>
              <a:t>運動</a:t>
            </a:r>
            <a:endParaRPr kumimoji="1" lang="ja-JP" altLang="en-US" dirty="0">
              <a:latin typeface="Meiryo UI" panose="020B0604030504040204" pitchFamily="50" charset="-128"/>
              <a:ea typeface="Meiryo UI" panose="020B0604030504040204" pitchFamily="50" charset="-128"/>
            </a:endParaRPr>
          </a:p>
        </p:txBody>
      </p:sp>
      <p:sp>
        <p:nvSpPr>
          <p:cNvPr id="5" name="円/楕円 4"/>
          <p:cNvSpPr/>
          <p:nvPr/>
        </p:nvSpPr>
        <p:spPr>
          <a:xfrm>
            <a:off x="1763688" y="2708920"/>
            <a:ext cx="5904656" cy="1224135"/>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2400" dirty="0" smtClean="0">
                <a:latin typeface="Meiryo UI" panose="020B0604030504040204" pitchFamily="50" charset="-128"/>
                <a:ea typeface="Meiryo UI" panose="020B0604030504040204" pitchFamily="50" charset="-128"/>
              </a:rPr>
              <a:t>この</a:t>
            </a:r>
            <a:r>
              <a:rPr kumimoji="1" lang="en-US" altLang="ja-JP" sz="2400" dirty="0" smtClean="0">
                <a:latin typeface="Meiryo UI" panose="020B0604030504040204" pitchFamily="50" charset="-128"/>
                <a:ea typeface="Meiryo UI" panose="020B0604030504040204" pitchFamily="50" charset="-128"/>
              </a:rPr>
              <a:t>3</a:t>
            </a:r>
            <a:r>
              <a:rPr kumimoji="1" lang="ja-JP" altLang="en-US" sz="2400" dirty="0" err="1" smtClean="0">
                <a:latin typeface="Meiryo UI" panose="020B0604030504040204" pitchFamily="50" charset="-128"/>
                <a:ea typeface="Meiryo UI" panose="020B0604030504040204" pitchFamily="50" charset="-128"/>
              </a:rPr>
              <a:t>つの</a:t>
            </a:r>
            <a:r>
              <a:rPr kumimoji="1" lang="ja-JP" altLang="en-US" sz="2400" dirty="0" smtClean="0">
                <a:latin typeface="Meiryo UI" panose="020B0604030504040204" pitchFamily="50" charset="-128"/>
                <a:ea typeface="Meiryo UI" panose="020B0604030504040204" pitchFamily="50" charset="-128"/>
              </a:rPr>
              <a:t>バランスが</a:t>
            </a:r>
            <a:endParaRPr kumimoji="1" lang="en-US" altLang="ja-JP" sz="2400" dirty="0" smtClean="0">
              <a:latin typeface="Meiryo UI" panose="020B0604030504040204" pitchFamily="50" charset="-128"/>
              <a:ea typeface="Meiryo UI" panose="020B0604030504040204" pitchFamily="50" charset="-128"/>
            </a:endParaRPr>
          </a:p>
          <a:p>
            <a:pPr algn="ctr"/>
            <a:r>
              <a:rPr kumimoji="1" lang="ja-JP" altLang="en-US" sz="2400" dirty="0" smtClean="0">
                <a:latin typeface="Meiryo UI" panose="020B0604030504040204" pitchFamily="50" charset="-128"/>
                <a:ea typeface="Meiryo UI" panose="020B0604030504040204" pitchFamily="50" charset="-128"/>
              </a:rPr>
              <a:t>健康な体づくりに大切なんだ！</a:t>
            </a:r>
            <a:endParaRPr kumimoji="1" lang="en-US" altLang="ja-JP" sz="2400" dirty="0" smtClean="0">
              <a:latin typeface="Meiryo UI" panose="020B0604030504040204" pitchFamily="50" charset="-128"/>
              <a:ea typeface="Meiryo UI" panose="020B0604030504040204" pitchFamily="50" charset="-128"/>
            </a:endParaRPr>
          </a:p>
        </p:txBody>
      </p:sp>
      <p:sp>
        <p:nvSpPr>
          <p:cNvPr id="14" name="角丸四角形 13"/>
          <p:cNvSpPr/>
          <p:nvPr/>
        </p:nvSpPr>
        <p:spPr>
          <a:xfrm>
            <a:off x="1979712" y="6237312"/>
            <a:ext cx="5112568" cy="3600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健康な体をつくる　</a:t>
            </a:r>
            <a:r>
              <a:rPr lang="ja-JP" altLang="en-US" sz="2400" dirty="0">
                <a:latin typeface="Meiryo UI" panose="020B0604030504040204" pitchFamily="50" charset="-128"/>
                <a:ea typeface="Meiryo UI" panose="020B0604030504040204" pitchFamily="50" charset="-128"/>
              </a:rPr>
              <a:t>健康</a:t>
            </a:r>
            <a:r>
              <a:rPr lang="en-US" altLang="ja-JP" sz="2400" dirty="0">
                <a:latin typeface="Meiryo UI" panose="020B0604030504040204" pitchFamily="50" charset="-128"/>
                <a:ea typeface="Meiryo UI" panose="020B0604030504040204" pitchFamily="50" charset="-128"/>
              </a:rPr>
              <a:t>3</a:t>
            </a:r>
            <a:r>
              <a:rPr lang="ja-JP" altLang="en-US" sz="2400" dirty="0" smtClean="0">
                <a:latin typeface="Meiryo UI" panose="020B0604030504040204" pitchFamily="50" charset="-128"/>
                <a:ea typeface="Meiryo UI" panose="020B0604030504040204" pitchFamily="50" charset="-128"/>
              </a:rPr>
              <a:t>原則</a:t>
            </a:r>
            <a:endParaRPr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45876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8"/>
            <a:ext cx="9036496" cy="162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ja-JP" altLang="en-US" dirty="0" smtClean="0"/>
              <a:t>健康な毎日を過ごすために</a:t>
            </a:r>
            <a:endParaRPr kumimoji="1" lang="ja-JP" altLang="en-US" dirty="0"/>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074" b="100000" l="0" r="100000">
                        <a14:foregroundMark x1="33643" y1="46934" x2="33643" y2="46934"/>
                        <a14:foregroundMark x1="31938" y1="52643" x2="31938" y2="52643"/>
                        <a14:foregroundMark x1="23256" y1="54545" x2="23256" y2="54545"/>
                        <a14:foregroundMark x1="35659" y1="62579" x2="35659" y2="62579"/>
                        <a14:foregroundMark x1="34729" y1="85201" x2="34729" y2="85201"/>
                        <a14:foregroundMark x1="15039" y1="85201" x2="15039" y2="85201"/>
                        <a14:foregroundMark x1="22481" y1="21987" x2="22481" y2="21987"/>
                        <a14:foregroundMark x1="18450" y1="27907" x2="18450" y2="27907"/>
                        <a14:foregroundMark x1="18140" y1="34672" x2="18140" y2="34672"/>
                        <a14:foregroundMark x1="37984" y1="41226" x2="37984" y2="41226"/>
                        <a14:foregroundMark x1="60620" y1="61734" x2="60620" y2="61734"/>
                        <a14:foregroundMark x1="55349" y1="71459" x2="55349" y2="71459"/>
                        <a14:foregroundMark x1="69612" y1="81184" x2="69612" y2="81184"/>
                        <a14:foregroundMark x1="9302" y1="96195" x2="9302" y2="96195"/>
                        <a14:foregroundMark x1="17364" y1="95983" x2="17364" y2="95983"/>
                        <a14:foregroundMark x1="16124" y1="94292" x2="16124" y2="94292"/>
                        <a14:backgroundMark x1="14264" y1="98943" x2="14264" y2="98943"/>
                        <a14:backgroundMark x1="10698" y1="96829" x2="10698" y2="96829"/>
                      </a14:backgroundRemoval>
                    </a14:imgEffect>
                  </a14:imgLayer>
                </a14:imgProps>
              </a:ext>
              <a:ext uri="{28A0092B-C50C-407E-A947-70E740481C1C}">
                <a14:useLocalDpi xmlns:a14="http://schemas.microsoft.com/office/drawing/2010/main" val="0"/>
              </a:ext>
            </a:extLst>
          </a:blip>
          <a:srcRect/>
          <a:stretch>
            <a:fillRect/>
          </a:stretch>
        </p:blipFill>
        <p:spPr bwMode="auto">
          <a:xfrm>
            <a:off x="3923928" y="2780928"/>
            <a:ext cx="4583980" cy="3361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雲 6"/>
          <p:cNvSpPr/>
          <p:nvPr/>
        </p:nvSpPr>
        <p:spPr>
          <a:xfrm rot="20796804">
            <a:off x="349956" y="1913609"/>
            <a:ext cx="4710124" cy="3269226"/>
          </a:xfrm>
          <a:prstGeom prst="cloud">
            <a:avLst/>
          </a:prstGeom>
          <a:solidFill>
            <a:srgbClr val="FFFF0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lumMod val="75000"/>
                    <a:lumOff val="25000"/>
                  </a:schemeClr>
                </a:solidFill>
              </a:rPr>
              <a:t>頑張るのは</a:t>
            </a:r>
            <a:endParaRPr kumimoji="1" lang="en-US" altLang="ja-JP" sz="3600" dirty="0" smtClean="0">
              <a:solidFill>
                <a:schemeClr val="tx1">
                  <a:lumMod val="75000"/>
                  <a:lumOff val="25000"/>
                </a:schemeClr>
              </a:solidFill>
            </a:endParaRPr>
          </a:p>
          <a:p>
            <a:pPr algn="ctr"/>
            <a:r>
              <a:rPr kumimoji="1" lang="ja-JP" altLang="en-US" sz="3600" dirty="0" smtClean="0">
                <a:solidFill>
                  <a:schemeClr val="tx1">
                    <a:lumMod val="75000"/>
                    <a:lumOff val="25000"/>
                  </a:schemeClr>
                </a:solidFill>
              </a:rPr>
              <a:t>自分！</a:t>
            </a:r>
            <a:r>
              <a:rPr lang="ja-JP" altLang="en-US" sz="3600" dirty="0" smtClean="0">
                <a:solidFill>
                  <a:schemeClr val="tx1">
                    <a:lumMod val="75000"/>
                    <a:lumOff val="25000"/>
                  </a:schemeClr>
                </a:solidFill>
              </a:rPr>
              <a:t>くすりは</a:t>
            </a:r>
            <a:endParaRPr lang="en-US" altLang="ja-JP" sz="3600" dirty="0" smtClean="0">
              <a:solidFill>
                <a:schemeClr val="tx1">
                  <a:lumMod val="75000"/>
                  <a:lumOff val="25000"/>
                </a:schemeClr>
              </a:solidFill>
            </a:endParaRPr>
          </a:p>
          <a:p>
            <a:pPr algn="ctr"/>
            <a:r>
              <a:rPr kumimoji="1" lang="ja-JP" altLang="en-US" sz="3600" dirty="0" smtClean="0">
                <a:solidFill>
                  <a:schemeClr val="tx1">
                    <a:lumMod val="75000"/>
                    <a:lumOff val="25000"/>
                  </a:schemeClr>
                </a:solidFill>
              </a:rPr>
              <a:t>その手助け！</a:t>
            </a:r>
            <a:endParaRPr kumimoji="1" lang="ja-JP" altLang="en-US" sz="3600" dirty="0">
              <a:solidFill>
                <a:schemeClr val="tx1">
                  <a:lumMod val="75000"/>
                  <a:lumOff val="25000"/>
                </a:schemeClr>
              </a:solidFill>
            </a:endParaRPr>
          </a:p>
        </p:txBody>
      </p:sp>
    </p:spTree>
    <p:extLst>
      <p:ext uri="{BB962C8B-B14F-4D97-AF65-F5344CB8AC3E}">
        <p14:creationId xmlns:p14="http://schemas.microsoft.com/office/powerpoint/2010/main" val="889781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Franklin Gothic Medium"/>
        <a:ea typeface="Meiryo UI"/>
        <a:cs typeface=""/>
      </a:majorFont>
      <a:minorFont>
        <a:latin typeface="Franklin Gothic Medium"/>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1817</Words>
  <Application>Microsoft Office PowerPoint</Application>
  <PresentationFormat>画面に合わせる (4:3)</PresentationFormat>
  <Paragraphs>248</Paragraphs>
  <Slides>35</Slides>
  <Notes>32</Notes>
  <HiddenSlides>0</HiddenSlides>
  <MMClips>0</MMClips>
  <ScaleCrop>false</ScaleCrop>
  <HeadingPairs>
    <vt:vector size="4" baseType="variant">
      <vt:variant>
        <vt:lpstr>テーマ</vt:lpstr>
      </vt:variant>
      <vt:variant>
        <vt:i4>1</vt:i4>
      </vt:variant>
      <vt:variant>
        <vt:lpstr>スライド タイトル</vt:lpstr>
      </vt:variant>
      <vt:variant>
        <vt:i4>35</vt:i4>
      </vt:variant>
    </vt:vector>
  </HeadingPairs>
  <TitlesOfParts>
    <vt:vector size="36" baseType="lpstr">
      <vt:lpstr>Office ​​テーマ</vt:lpstr>
      <vt:lpstr>PowerPoint プレゼンテーション</vt:lpstr>
      <vt:lpstr>目　次</vt:lpstr>
      <vt:lpstr>目　次</vt:lpstr>
      <vt:lpstr>PowerPoint プレゼンテーション</vt:lpstr>
      <vt:lpstr>自然治癒力とは？</vt:lpstr>
      <vt:lpstr>自然治癒力とは？</vt:lpstr>
      <vt:lpstr>健康な毎日を過ごすために</vt:lpstr>
      <vt:lpstr>健康な毎日を過ごすために</vt:lpstr>
      <vt:lpstr>健康な毎日を過ごすために</vt:lpstr>
      <vt:lpstr>PowerPoint プレゼンテーション</vt:lpstr>
      <vt:lpstr>のみあわせ（相互作用）</vt:lpstr>
      <vt:lpstr>くすりには主作用と副作用があるのだ！</vt:lpstr>
      <vt:lpstr>くすりには主作用と副作用があるのだ！</vt:lpstr>
      <vt:lpstr>くすりには主作用と副作用があるのだ！ 「何か変だな」と感じたら・・・</vt:lpstr>
      <vt:lpstr>くすりには主作用と副作用があるのだ！ 「何か変だな」と感じたら・・・</vt:lpstr>
      <vt:lpstr>PowerPoint プレゼンテーション</vt:lpstr>
      <vt:lpstr>くすりの効き目の現れ方 「くすりの血中濃度」</vt:lpstr>
      <vt:lpstr>くすりの効き目の現れ方 「くすりの血中濃度」</vt:lpstr>
      <vt:lpstr>くすりのルールは守るべし</vt:lpstr>
      <vt:lpstr>くすりのルールは守るべし</vt:lpstr>
      <vt:lpstr>くすりのルールは守るべし くすりはお茶やコーヒー、ジュースなどでのまないで！</vt:lpstr>
      <vt:lpstr>PowerPoint プレゼンテーション</vt:lpstr>
      <vt:lpstr>医療用医薬品の説明書</vt:lpstr>
      <vt:lpstr>まず、説明書を読まなくちゃ！</vt:lpstr>
      <vt:lpstr>まず、説明書を読まなくちゃ！</vt:lpstr>
      <vt:lpstr>薬剤師さんに相談してみよう！ くすりには大きく分けて2つのタイプがあります。</vt:lpstr>
      <vt:lpstr>OTC医薬品と セルフメディケーション</vt:lpstr>
      <vt:lpstr>くすりのタイプ、もう少しくわしくみてみると・・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身近なくすりの依存症とは</vt:lpstr>
      <vt:lpstr>くすりチャートで     “くすりマスター度”をチェックしてみよう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くすりは正しく使ってこそくすり！ KUSURI GUIDE BOOK</dc:title>
  <dc:creator>admin</dc:creator>
  <cp:lastModifiedBy>admin</cp:lastModifiedBy>
  <cp:revision>35</cp:revision>
  <cp:lastPrinted>2017-09-27T08:08:41Z</cp:lastPrinted>
  <dcterms:created xsi:type="dcterms:W3CDTF">2017-09-26T08:38:27Z</dcterms:created>
  <dcterms:modified xsi:type="dcterms:W3CDTF">2017-10-06T00:45:36Z</dcterms:modified>
</cp:coreProperties>
</file>